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79"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78" r:id="rId24"/>
    <p:sldId id="281" r:id="rId25"/>
    <p:sldId id="282" r:id="rId26"/>
    <p:sldId id="283" r:id="rId27"/>
    <p:sldId id="284" r:id="rId28"/>
    <p:sldId id="285" r:id="rId29"/>
    <p:sldId id="286" r:id="rId30"/>
    <p:sldId id="287" r:id="rId31"/>
    <p:sldId id="288" r:id="rId32"/>
    <p:sldId id="291" r:id="rId33"/>
    <p:sldId id="289" r:id="rId34"/>
    <p:sldId id="292" r:id="rId35"/>
    <p:sldId id="294" r:id="rId36"/>
    <p:sldId id="290" r:id="rId37"/>
    <p:sldId id="293" r:id="rId38"/>
    <p:sldId id="296" r:id="rId39"/>
    <p:sldId id="295" r:id="rId40"/>
    <p:sldId id="297" r:id="rId41"/>
    <p:sldId id="300" r:id="rId42"/>
    <p:sldId id="299" r:id="rId43"/>
    <p:sldId id="301" r:id="rId44"/>
    <p:sldId id="298" r:id="rId45"/>
    <p:sldId id="302" r:id="rId46"/>
    <p:sldId id="303" r:id="rId47"/>
    <p:sldId id="304" r:id="rId48"/>
    <p:sldId id="305" r:id="rId49"/>
    <p:sldId id="309" r:id="rId50"/>
    <p:sldId id="308" r:id="rId51"/>
    <p:sldId id="307" r:id="rId52"/>
    <p:sldId id="310" r:id="rId53"/>
    <p:sldId id="306" r:id="rId54"/>
    <p:sldId id="311" r:id="rId55"/>
    <p:sldId id="312" r:id="rId56"/>
    <p:sldId id="313" r:id="rId57"/>
    <p:sldId id="314" r:id="rId58"/>
    <p:sldId id="316" r:id="rId59"/>
    <p:sldId id="315" r:id="rId60"/>
    <p:sldId id="319" r:id="rId61"/>
    <p:sldId id="321" r:id="rId62"/>
    <p:sldId id="320" r:id="rId63"/>
    <p:sldId id="318" r:id="rId64"/>
    <p:sldId id="323" r:id="rId65"/>
    <p:sldId id="322" r:id="rId66"/>
    <p:sldId id="326" r:id="rId67"/>
    <p:sldId id="325" r:id="rId68"/>
    <p:sldId id="327" r:id="rId69"/>
    <p:sldId id="324" r:id="rId70"/>
    <p:sldId id="330" r:id="rId71"/>
    <p:sldId id="329" r:id="rId72"/>
    <p:sldId id="328" r:id="rId73"/>
    <p:sldId id="317" r:id="rId74"/>
    <p:sldId id="333" r:id="rId75"/>
    <p:sldId id="332" r:id="rId76"/>
    <p:sldId id="331" r:id="rId77"/>
    <p:sldId id="334" r:id="rId78"/>
    <p:sldId id="335" r:id="rId79"/>
    <p:sldId id="351" r:id="rId80"/>
    <p:sldId id="336" r:id="rId81"/>
    <p:sldId id="338" r:id="rId82"/>
    <p:sldId id="337" r:id="rId83"/>
    <p:sldId id="342" r:id="rId84"/>
    <p:sldId id="341" r:id="rId85"/>
    <p:sldId id="340" r:id="rId86"/>
    <p:sldId id="339" r:id="rId87"/>
    <p:sldId id="352" r:id="rId88"/>
    <p:sldId id="343" r:id="rId89"/>
    <p:sldId id="350" r:id="rId90"/>
    <p:sldId id="344" r:id="rId91"/>
    <p:sldId id="349" r:id="rId92"/>
    <p:sldId id="348" r:id="rId93"/>
    <p:sldId id="347" r:id="rId94"/>
    <p:sldId id="346" r:id="rId95"/>
  </p:sldIdLst>
  <p:sldSz cx="18288000" cy="10287000"/>
  <p:notesSz cx="6858000" cy="9144000"/>
  <p:embeddedFontLst>
    <p:embeddedFont>
      <p:font typeface="Century Gothic" panose="020B0502020202020204" pitchFamily="34" charset="0"/>
      <p:regular r:id="rId96"/>
      <p:bold r:id="rId97"/>
      <p:italic r:id="rId98"/>
      <p:boldItalic r:id="rId99"/>
    </p:embeddedFont>
    <p:embeddedFont>
      <p:font typeface="Garet" panose="020B0604020202020204" charset="0"/>
      <p:regular r:id="rId10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C415C-117F-475D-889D-252FE88B3408}" v="2" dt="2025-02-07T02:29:30.656"/>
    <p1510:client id="{D34C23EB-9A3C-618C-A3E4-4A76CC18DE1D}" v="6" dt="2025-02-06T07:23:2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22" autoAdjust="0"/>
  </p:normalViewPr>
  <p:slideViewPr>
    <p:cSldViewPr>
      <p:cViewPr>
        <p:scale>
          <a:sx n="60" d="100"/>
          <a:sy n="60" d="100"/>
        </p:scale>
        <p:origin x="1374"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youtu.be/QhYvD0RGCHc"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 name="Group 2"/>
          <p:cNvGrpSpPr/>
          <p:nvPr/>
        </p:nvGrpSpPr>
        <p:grpSpPr>
          <a:xfrm>
            <a:off x="7600744" y="1423833"/>
            <a:ext cx="11830256" cy="8872692"/>
            <a:chOff x="0" y="0"/>
            <a:chExt cx="812800" cy="609600"/>
          </a:xfrm>
        </p:grpSpPr>
        <p:sp>
          <p:nvSpPr>
            <p:cNvPr id="3" name="Freeform 3"/>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7" name="TextBox 7"/>
          <p:cNvSpPr txBox="1"/>
          <p:nvPr/>
        </p:nvSpPr>
        <p:spPr>
          <a:xfrm>
            <a:off x="228600" y="2693788"/>
            <a:ext cx="7372144" cy="1835150"/>
          </a:xfrm>
          <a:prstGeom prst="rect">
            <a:avLst/>
          </a:prstGeom>
        </p:spPr>
        <p:txBody>
          <a:bodyPr wrap="square" lIns="0" tIns="0" rIns="0" bIns="0" rtlCol="0" anchor="t">
            <a:spAutoFit/>
          </a:bodyPr>
          <a:lstStyle/>
          <a:p>
            <a:pPr algn="ctr">
              <a:lnSpc>
                <a:spcPts val="4900"/>
              </a:lnSpc>
            </a:pPr>
            <a:r>
              <a:rPr lang="en-US" sz="3500" dirty="0">
                <a:solidFill>
                  <a:srgbClr val="FFFFFF"/>
                </a:solidFill>
                <a:latin typeface="Century Gothic" panose="020B0502020202020204" pitchFamily="34" charset="0"/>
                <a:ea typeface="Garet"/>
                <a:cs typeface="Garet"/>
                <a:sym typeface="Garet"/>
              </a:rPr>
              <a:t>COLLABORATIVE EXPERTISE SESSION (CES) GUIDE ON </a:t>
            </a:r>
          </a:p>
          <a:p>
            <a:pPr algn="ctr">
              <a:lnSpc>
                <a:spcPts val="4900"/>
              </a:lnSpc>
            </a:pPr>
            <a:endParaRPr lang="en-US" sz="3500" dirty="0">
              <a:solidFill>
                <a:srgbClr val="FFFFFF"/>
              </a:solidFill>
              <a:latin typeface="Century Gothic" panose="020B0502020202020204" pitchFamily="34" charset="0"/>
              <a:ea typeface="Garet"/>
              <a:cs typeface="Garet"/>
              <a:sym typeface="Garet"/>
            </a:endParaRPr>
          </a:p>
        </p:txBody>
      </p:sp>
      <p:sp>
        <p:nvSpPr>
          <p:cNvPr id="8" name="TextBox 8"/>
          <p:cNvSpPr txBox="1"/>
          <p:nvPr/>
        </p:nvSpPr>
        <p:spPr>
          <a:xfrm>
            <a:off x="1218025" y="4679400"/>
            <a:ext cx="6873477" cy="2832615"/>
          </a:xfrm>
          <a:prstGeom prst="rect">
            <a:avLst/>
          </a:prstGeom>
        </p:spPr>
        <p:txBody>
          <a:bodyPr lIns="0" tIns="0" rIns="0" bIns="0" rtlCol="0" anchor="t">
            <a:spAutoFit/>
          </a:bodyPr>
          <a:lstStyle/>
          <a:p>
            <a:pPr algn="ctr">
              <a:lnSpc>
                <a:spcPts val="11340"/>
              </a:lnSpc>
            </a:pPr>
            <a:r>
              <a:rPr lang="en-US" sz="8100" b="1" dirty="0">
                <a:solidFill>
                  <a:srgbClr val="FFFFFF"/>
                </a:solidFill>
                <a:latin typeface="Century Gothic" panose="020B0502020202020204" pitchFamily="34" charset="0"/>
                <a:ea typeface="Garet ExtraBold"/>
                <a:cs typeface="Garet ExtraBold"/>
                <a:sym typeface="Garet ExtraBold"/>
              </a:rPr>
              <a:t>Work-Based Learning</a:t>
            </a:r>
          </a:p>
        </p:txBody>
      </p:sp>
      <p:sp>
        <p:nvSpPr>
          <p:cNvPr id="9" name="TextBox 9"/>
          <p:cNvSpPr txBox="1"/>
          <p:nvPr/>
        </p:nvSpPr>
        <p:spPr>
          <a:xfrm>
            <a:off x="3201894" y="9190763"/>
            <a:ext cx="7164606" cy="682679"/>
          </a:xfrm>
          <a:prstGeom prst="rect">
            <a:avLst/>
          </a:prstGeom>
        </p:spPr>
        <p:txBody>
          <a:bodyPr lIns="0" tIns="0" rIns="0" bIns="0" rtlCol="0" anchor="t">
            <a:spAutoFit/>
          </a:bodyPr>
          <a:lstStyle/>
          <a:p>
            <a:pPr algn="ctr">
              <a:lnSpc>
                <a:spcPts val="2799"/>
              </a:lnSpc>
              <a:spcBef>
                <a:spcPct val="0"/>
              </a:spcBef>
            </a:pPr>
            <a:r>
              <a:rPr lang="en-US" sz="1999" dirty="0">
                <a:solidFill>
                  <a:srgbClr val="FFCC00"/>
                </a:solidFill>
                <a:latin typeface="Century Gothic" panose="020B0502020202020204" pitchFamily="34" charset="0"/>
                <a:ea typeface="Garet"/>
                <a:cs typeface="Garet"/>
                <a:sym typeface="Garet"/>
              </a:rPr>
              <a:t>FOR THE DEPARTMENT OF EDUCATION</a:t>
            </a:r>
          </a:p>
          <a:p>
            <a:pPr algn="ctr">
              <a:lnSpc>
                <a:spcPts val="2799"/>
              </a:lnSpc>
              <a:spcBef>
                <a:spcPct val="0"/>
              </a:spcBef>
            </a:pPr>
            <a:r>
              <a:rPr lang="en-US" sz="1999" dirty="0">
                <a:solidFill>
                  <a:srgbClr val="FFCC00"/>
                </a:solidFill>
                <a:latin typeface="Century Gothic" panose="020B0502020202020204" pitchFamily="34" charset="0"/>
                <a:ea typeface="Garet"/>
                <a:cs typeface="Garet"/>
                <a:sym typeface="Garet"/>
              </a:rPr>
              <a:t> ALTERNATIVE LEARNING SYSTEM</a:t>
            </a:r>
          </a:p>
        </p:txBody>
      </p:sp>
      <p:sp>
        <p:nvSpPr>
          <p:cNvPr id="10" name="Freeform 10"/>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5A9FE2-B07E-B908-D2BA-7E9DD8F41133}"/>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DD1E1E1-D901-6F8E-A344-CCA6C0D68AA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pic>
        <p:nvPicPr>
          <p:cNvPr id="14" name="Picture 13">
            <a:extLst>
              <a:ext uri="{FF2B5EF4-FFF2-40B4-BE49-F238E27FC236}">
                <a16:creationId xmlns:a16="http://schemas.microsoft.com/office/drawing/2014/main" id="{17350E4A-6995-B5D3-ADA2-EA32D16EAF6D}"/>
              </a:ext>
            </a:extLst>
          </p:cNvPr>
          <p:cNvPicPr>
            <a:picLocks noChangeAspect="1"/>
          </p:cNvPicPr>
          <p:nvPr/>
        </p:nvPicPr>
        <p:blipFill>
          <a:blip r:embed="rId4"/>
          <a:stretch>
            <a:fillRect/>
          </a:stretch>
        </p:blipFill>
        <p:spPr>
          <a:xfrm>
            <a:off x="1353911" y="1895178"/>
            <a:ext cx="15580178" cy="7239000"/>
          </a:xfrm>
          <a:prstGeom prst="rect">
            <a:avLst/>
          </a:prstGeom>
        </p:spPr>
      </p:pic>
      <p:sp>
        <p:nvSpPr>
          <p:cNvPr id="2" name="Freeform 5">
            <a:extLst>
              <a:ext uri="{FF2B5EF4-FFF2-40B4-BE49-F238E27FC236}">
                <a16:creationId xmlns:a16="http://schemas.microsoft.com/office/drawing/2014/main" id="{1AB41BE7-531D-5264-25C5-9256F0806C4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3" name="TextBox 4">
            <a:extLst>
              <a:ext uri="{FF2B5EF4-FFF2-40B4-BE49-F238E27FC236}">
                <a16:creationId xmlns:a16="http://schemas.microsoft.com/office/drawing/2014/main" id="{40680C12-6ED5-3468-C156-DD766FC65127}"/>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8F81A13-7EF2-1727-29ED-50ECE886AA08}"/>
              </a:ext>
            </a:extLst>
          </p:cNvPr>
          <p:cNvGrpSpPr/>
          <p:nvPr/>
        </p:nvGrpSpPr>
        <p:grpSpPr>
          <a:xfrm>
            <a:off x="-1905000" y="-1224668"/>
            <a:ext cx="8686800" cy="2759433"/>
            <a:chOff x="-1905000" y="-1224668"/>
            <a:chExt cx="7820970" cy="2759433"/>
          </a:xfrm>
        </p:grpSpPr>
        <p:sp>
          <p:nvSpPr>
            <p:cNvPr id="6" name="Freeform 3">
              <a:extLst>
                <a:ext uri="{FF2B5EF4-FFF2-40B4-BE49-F238E27FC236}">
                  <a16:creationId xmlns:a16="http://schemas.microsoft.com/office/drawing/2014/main" id="{4C9C789D-73D3-F6EF-CF50-E97ABB809A8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58C2D517-E667-5518-3150-DB01A45F380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Tree>
    <p:extLst>
      <p:ext uri="{BB962C8B-B14F-4D97-AF65-F5344CB8AC3E}">
        <p14:creationId xmlns:p14="http://schemas.microsoft.com/office/powerpoint/2010/main" val="199299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6579AA-2E46-C280-8D73-2C348A2EB76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27442F3-0863-F620-269E-8D823538FFA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E5E762C-A578-B647-C811-6926F2DAC2E3}"/>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sp>
        <p:nvSpPr>
          <p:cNvPr id="3" name="TextBox 2">
            <a:extLst>
              <a:ext uri="{FF2B5EF4-FFF2-40B4-BE49-F238E27FC236}">
                <a16:creationId xmlns:a16="http://schemas.microsoft.com/office/drawing/2014/main" id="{1764BB05-CC8D-185B-044F-82DCEB99B452}"/>
              </a:ext>
            </a:extLst>
          </p:cNvPr>
          <p:cNvSpPr txBox="1"/>
          <p:nvPr/>
        </p:nvSpPr>
        <p:spPr>
          <a:xfrm>
            <a:off x="914400" y="2214761"/>
            <a:ext cx="16154400" cy="4401205"/>
          </a:xfrm>
          <a:prstGeom prst="rect">
            <a:avLst/>
          </a:prstGeom>
          <a:noFill/>
        </p:spPr>
        <p:txBody>
          <a:bodyPr wrap="square">
            <a:spAutoFit/>
          </a:bodyPr>
          <a:lstStyle/>
          <a:p>
            <a:r>
              <a:rPr lang="en-PH" sz="4000" b="1" i="0" u="none" strike="noStrike" baseline="0" dirty="0">
                <a:solidFill>
                  <a:srgbClr val="000000"/>
                </a:solidFill>
                <a:latin typeface="Calibri" panose="020F0502020204030204" pitchFamily="34" charset="0"/>
              </a:rPr>
              <a:t>Session Prerequisites </a:t>
            </a:r>
            <a:endParaRPr lang="en-PH" sz="4000" b="0" i="0" u="none" strike="noStrike" baseline="0" dirty="0">
              <a:solidFill>
                <a:srgbClr val="000000"/>
              </a:solidFill>
              <a:latin typeface="Calibri" panose="020F0502020204030204" pitchFamily="34" charset="0"/>
            </a:endParaRPr>
          </a:p>
          <a:p>
            <a:r>
              <a:rPr lang="en-US" sz="4000" b="0" i="0" u="none" strike="noStrike" baseline="0" dirty="0">
                <a:solidFill>
                  <a:srgbClr val="000000"/>
                </a:solidFill>
                <a:latin typeface="Calibri" panose="020F0502020204030204" pitchFamily="34" charset="0"/>
              </a:rPr>
              <a:t>This CES does not require any prerequisite knowledge and skills, but it would facilitate the learning session if the CES members are familiar with the DepEd ALS Learning Strand 4 competencies related to wage employment. </a:t>
            </a:r>
          </a:p>
          <a:p>
            <a:endParaRPr lang="en-US" sz="4000" b="0" i="0" u="none" strike="noStrike" baseline="0" dirty="0">
              <a:solidFill>
                <a:srgbClr val="000000"/>
              </a:solidFill>
              <a:latin typeface="Calibri" panose="020F0502020204030204" pitchFamily="34" charset="0"/>
            </a:endParaRPr>
          </a:p>
          <a:p>
            <a:r>
              <a:rPr lang="en-PH" sz="4000" b="1" i="0" u="none" strike="noStrike" baseline="0" dirty="0">
                <a:solidFill>
                  <a:srgbClr val="000000"/>
                </a:solidFill>
                <a:latin typeface="Calibri" panose="020F0502020204030204" pitchFamily="34" charset="0"/>
              </a:rPr>
              <a:t>Duration </a:t>
            </a:r>
            <a:endParaRPr lang="en-PH" sz="4000" b="0" i="0" u="none" strike="noStrike" baseline="0" dirty="0">
              <a:solidFill>
                <a:srgbClr val="000000"/>
              </a:solidFill>
              <a:latin typeface="Calibri" panose="020F0502020204030204" pitchFamily="34" charset="0"/>
            </a:endParaRPr>
          </a:p>
          <a:p>
            <a:r>
              <a:rPr lang="en-US" sz="4000" b="0" i="0" u="none" strike="noStrike" baseline="0" dirty="0">
                <a:solidFill>
                  <a:srgbClr val="000000"/>
                </a:solidFill>
                <a:latin typeface="Calibri" panose="020F0502020204030204" pitchFamily="34" charset="0"/>
              </a:rPr>
              <a:t>The entire session requires two (2) hours. </a:t>
            </a:r>
            <a:endParaRPr lang="en-PH" sz="4000" dirty="0"/>
          </a:p>
        </p:txBody>
      </p:sp>
      <p:grpSp>
        <p:nvGrpSpPr>
          <p:cNvPr id="7" name="Group 6">
            <a:extLst>
              <a:ext uri="{FF2B5EF4-FFF2-40B4-BE49-F238E27FC236}">
                <a16:creationId xmlns:a16="http://schemas.microsoft.com/office/drawing/2014/main" id="{70669F08-105F-87B7-91B1-FB89637CD7E3}"/>
              </a:ext>
            </a:extLst>
          </p:cNvPr>
          <p:cNvGrpSpPr/>
          <p:nvPr/>
        </p:nvGrpSpPr>
        <p:grpSpPr>
          <a:xfrm>
            <a:off x="-1905000" y="-1224668"/>
            <a:ext cx="8686800" cy="2759433"/>
            <a:chOff x="-1905000" y="-1224668"/>
            <a:chExt cx="7820970" cy="2759433"/>
          </a:xfrm>
        </p:grpSpPr>
        <p:sp>
          <p:nvSpPr>
            <p:cNvPr id="4" name="Freeform 3">
              <a:extLst>
                <a:ext uri="{FF2B5EF4-FFF2-40B4-BE49-F238E27FC236}">
                  <a16:creationId xmlns:a16="http://schemas.microsoft.com/office/drawing/2014/main" id="{8EA5626B-1DDB-6DD5-C894-15D8919AF80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a:extLst>
                <a:ext uri="{FF2B5EF4-FFF2-40B4-BE49-F238E27FC236}">
                  <a16:creationId xmlns:a16="http://schemas.microsoft.com/office/drawing/2014/main" id="{29FA3230-9D75-8E89-0D42-6E5574CC4D7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AA6D1FD2-9313-2BDF-4739-4E39C893FDE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9" name="TextBox 4">
            <a:extLst>
              <a:ext uri="{FF2B5EF4-FFF2-40B4-BE49-F238E27FC236}">
                <a16:creationId xmlns:a16="http://schemas.microsoft.com/office/drawing/2014/main" id="{043C2807-C41A-A935-4FAB-19F567A658C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371351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C7347F-7EA8-9CD1-2FC4-6B41ACB2EEA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02442CC-97D2-1A1A-2F5D-7B1239D6420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TextBox 2">
            <a:extLst>
              <a:ext uri="{FF2B5EF4-FFF2-40B4-BE49-F238E27FC236}">
                <a16:creationId xmlns:a16="http://schemas.microsoft.com/office/drawing/2014/main" id="{08CB4E66-4AA6-42D5-B584-C4B620AC3880}"/>
              </a:ext>
            </a:extLst>
          </p:cNvPr>
          <p:cNvSpPr txBox="1"/>
          <p:nvPr/>
        </p:nvSpPr>
        <p:spPr>
          <a:xfrm>
            <a:off x="1371600" y="2174429"/>
            <a:ext cx="16154400" cy="5632311"/>
          </a:xfrm>
          <a:prstGeom prst="rect">
            <a:avLst/>
          </a:prstGeom>
          <a:noFill/>
        </p:spPr>
        <p:txBody>
          <a:bodyPr wrap="square">
            <a:spAutoFit/>
          </a:bodyPr>
          <a:lstStyle/>
          <a:p>
            <a:r>
              <a:rPr lang="en-PH" sz="4000" b="1" i="1" u="none" strike="noStrike" baseline="0" dirty="0">
                <a:solidFill>
                  <a:srgbClr val="000000"/>
                </a:solidFill>
                <a:latin typeface="Calibri" panose="020F0502020204030204" pitchFamily="34" charset="0"/>
              </a:rPr>
              <a:t>Preliminaries </a:t>
            </a:r>
            <a:endParaRPr lang="en-PH" sz="4000" b="0" i="0" u="none" strike="noStrike" baseline="0" dirty="0">
              <a:solidFill>
                <a:srgbClr val="000000"/>
              </a:solidFill>
              <a:latin typeface="Calibri" panose="020F0502020204030204" pitchFamily="34" charset="0"/>
            </a:endParaRPr>
          </a:p>
          <a:p>
            <a:r>
              <a:rPr lang="en-PH" sz="4000" b="0" i="0" u="none" strike="noStrike" baseline="0" dirty="0">
                <a:solidFill>
                  <a:srgbClr val="000000"/>
                </a:solidFill>
                <a:latin typeface="Calibri" panose="020F0502020204030204" pitchFamily="34" charset="0"/>
              </a:rPr>
              <a:t>[Total: 5 minutes] </a:t>
            </a:r>
          </a:p>
          <a:p>
            <a:endParaRPr lang="en-PH" sz="4000" b="0" i="0" u="none" strike="noStrike" baseline="0" dirty="0">
              <a:solidFill>
                <a:srgbClr val="000000"/>
              </a:solidFill>
              <a:latin typeface="Calibri" panose="020F0502020204030204" pitchFamily="34" charset="0"/>
            </a:endParaRPr>
          </a:p>
          <a:p>
            <a:pPr marL="742950" indent="-742950">
              <a:buFont typeface="+mj-lt"/>
              <a:buAutoNum type="arabicPeriod"/>
            </a:pPr>
            <a:r>
              <a:rPr lang="en-US" sz="4000" b="0" i="0" u="none" strike="noStrike" baseline="0" dirty="0">
                <a:solidFill>
                  <a:srgbClr val="000000"/>
                </a:solidFill>
                <a:latin typeface="Calibri" panose="020F0502020204030204" pitchFamily="34" charset="0"/>
              </a:rPr>
              <a:t>Welcome the CES members and introduce yourself as the CES leader and/or facilitator. Introduce the rest of the CES, including the facilitator (if applicable), documenter, and members. </a:t>
            </a:r>
          </a:p>
          <a:p>
            <a:pPr marL="742950" indent="-742950">
              <a:buFont typeface="+mj-lt"/>
              <a:buAutoNum type="arabicPeriod"/>
            </a:pPr>
            <a:r>
              <a:rPr lang="en-US" sz="4000" b="0" i="0" u="none" strike="noStrike" baseline="0" dirty="0">
                <a:solidFill>
                  <a:srgbClr val="000000"/>
                </a:solidFill>
                <a:latin typeface="Calibri" panose="020F0502020204030204" pitchFamily="34" charset="0"/>
              </a:rPr>
              <a:t>Accomplish the Pre-CES Competency Assessment Checklist (Annex A). </a:t>
            </a:r>
          </a:p>
          <a:p>
            <a:pPr marL="742950" indent="-742950">
              <a:buFont typeface="+mj-lt"/>
              <a:buAutoNum type="arabicPeriod"/>
            </a:pPr>
            <a:r>
              <a:rPr lang="en-US" sz="4000" b="0" i="0" u="none" strike="noStrike" baseline="0" dirty="0">
                <a:solidFill>
                  <a:srgbClr val="000000"/>
                </a:solidFill>
                <a:latin typeface="Calibri" panose="020F0502020204030204" pitchFamily="34" charset="0"/>
              </a:rPr>
              <a:t>Provide an overview of the CES. </a:t>
            </a:r>
          </a:p>
          <a:p>
            <a:pPr marL="742950" indent="-742950">
              <a:buFont typeface="+mj-lt"/>
              <a:buAutoNum type="arabicPeriod"/>
            </a:pPr>
            <a:r>
              <a:rPr lang="en-US" sz="4000" b="0" i="0" u="none" strike="noStrike" baseline="0" dirty="0">
                <a:solidFill>
                  <a:srgbClr val="000000"/>
                </a:solidFill>
                <a:latin typeface="Calibri" panose="020F0502020204030204" pitchFamily="34" charset="0"/>
              </a:rPr>
              <a:t>Go through the session objectives. </a:t>
            </a:r>
            <a:endParaRPr lang="en-PH" sz="4000" dirty="0"/>
          </a:p>
        </p:txBody>
      </p:sp>
      <p:sp>
        <p:nvSpPr>
          <p:cNvPr id="6" name="TextBox 6">
            <a:extLst>
              <a:ext uri="{FF2B5EF4-FFF2-40B4-BE49-F238E27FC236}">
                <a16:creationId xmlns:a16="http://schemas.microsoft.com/office/drawing/2014/main" id="{B6DCFC5B-FD22-71C3-49DB-652DE5FFF128}"/>
              </a:ext>
            </a:extLst>
          </p:cNvPr>
          <p:cNvSpPr txBox="1"/>
          <p:nvPr/>
        </p:nvSpPr>
        <p:spPr>
          <a:xfrm>
            <a:off x="-795892" y="202759"/>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sp>
        <p:nvSpPr>
          <p:cNvPr id="9" name="TextBox 6">
            <a:extLst>
              <a:ext uri="{FF2B5EF4-FFF2-40B4-BE49-F238E27FC236}">
                <a16:creationId xmlns:a16="http://schemas.microsoft.com/office/drawing/2014/main" id="{7DE3314C-CE5C-A345-F696-E5179A188F0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nvGrpSpPr>
          <p:cNvPr id="13" name="Group 12">
            <a:extLst>
              <a:ext uri="{FF2B5EF4-FFF2-40B4-BE49-F238E27FC236}">
                <a16:creationId xmlns:a16="http://schemas.microsoft.com/office/drawing/2014/main" id="{5C987529-DC80-4DD0-FA70-666F35D68BCB}"/>
              </a:ext>
            </a:extLst>
          </p:cNvPr>
          <p:cNvGrpSpPr/>
          <p:nvPr/>
        </p:nvGrpSpPr>
        <p:grpSpPr>
          <a:xfrm>
            <a:off x="-1905000" y="-1224668"/>
            <a:ext cx="8686800" cy="2759433"/>
            <a:chOff x="-1905000" y="-1224668"/>
            <a:chExt cx="7820970" cy="2759433"/>
          </a:xfrm>
        </p:grpSpPr>
        <p:sp>
          <p:nvSpPr>
            <p:cNvPr id="14" name="Freeform 3">
              <a:extLst>
                <a:ext uri="{FF2B5EF4-FFF2-40B4-BE49-F238E27FC236}">
                  <a16:creationId xmlns:a16="http://schemas.microsoft.com/office/drawing/2014/main" id="{D7A4654B-1722-B533-8584-49F9FED29B4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TextBox 6">
              <a:extLst>
                <a:ext uri="{FF2B5EF4-FFF2-40B4-BE49-F238E27FC236}">
                  <a16:creationId xmlns:a16="http://schemas.microsoft.com/office/drawing/2014/main" id="{D0578490-0F70-4EE8-2ED8-02B5B8EDFA2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6" name="Freeform 5">
            <a:extLst>
              <a:ext uri="{FF2B5EF4-FFF2-40B4-BE49-F238E27FC236}">
                <a16:creationId xmlns:a16="http://schemas.microsoft.com/office/drawing/2014/main" id="{6887B44F-DDAC-C0BA-D9DA-D42C015E72E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17" name="TextBox 4">
            <a:extLst>
              <a:ext uri="{FF2B5EF4-FFF2-40B4-BE49-F238E27FC236}">
                <a16:creationId xmlns:a16="http://schemas.microsoft.com/office/drawing/2014/main" id="{FBBB0AE1-0DE3-1283-BF5D-F21888EA7E5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153501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FCD127-F470-9435-9D2D-F8F98282E0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0A0815-30F9-CC61-93E2-5232380A895C}"/>
              </a:ext>
            </a:extLst>
          </p:cNvPr>
          <p:cNvPicPr>
            <a:picLocks noChangeAspect="1"/>
          </p:cNvPicPr>
          <p:nvPr/>
        </p:nvPicPr>
        <p:blipFill>
          <a:blip r:embed="rId2"/>
          <a:stretch>
            <a:fillRect/>
          </a:stretch>
        </p:blipFill>
        <p:spPr>
          <a:xfrm>
            <a:off x="8763000" y="1903523"/>
            <a:ext cx="8145173" cy="6149605"/>
          </a:xfrm>
          <a:prstGeom prst="rect">
            <a:avLst/>
          </a:prstGeom>
        </p:spPr>
      </p:pic>
      <p:sp>
        <p:nvSpPr>
          <p:cNvPr id="5" name="Freeform 5">
            <a:extLst>
              <a:ext uri="{FF2B5EF4-FFF2-40B4-BE49-F238E27FC236}">
                <a16:creationId xmlns:a16="http://schemas.microsoft.com/office/drawing/2014/main" id="{1769C6E4-747D-ADD4-A710-713E7105F97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3" name="TextBox 2">
            <a:extLst>
              <a:ext uri="{FF2B5EF4-FFF2-40B4-BE49-F238E27FC236}">
                <a16:creationId xmlns:a16="http://schemas.microsoft.com/office/drawing/2014/main" id="{090E67D8-CBCD-A115-BF68-6EDC17A4C9F4}"/>
              </a:ext>
            </a:extLst>
          </p:cNvPr>
          <p:cNvSpPr txBox="1"/>
          <p:nvPr/>
        </p:nvSpPr>
        <p:spPr>
          <a:xfrm>
            <a:off x="1379827" y="2091707"/>
            <a:ext cx="7467600" cy="6555641"/>
          </a:xfrm>
          <a:prstGeom prst="rect">
            <a:avLst/>
          </a:prstGeom>
          <a:noFill/>
        </p:spPr>
        <p:txBody>
          <a:bodyPr wrap="square">
            <a:spAutoFit/>
          </a:bodyPr>
          <a:lstStyle/>
          <a:p>
            <a:r>
              <a:rPr lang="en-PH" sz="3500" b="1" i="1" u="none" strike="noStrike" baseline="0" dirty="0">
                <a:latin typeface="Calibri" panose="020F0502020204030204" pitchFamily="34" charset="0"/>
              </a:rPr>
              <a:t>Activity </a:t>
            </a:r>
            <a:endParaRPr lang="en-PH" sz="3500" b="0" i="0" u="none" strike="noStrike" baseline="0" dirty="0">
              <a:latin typeface="Calibri" panose="020F0502020204030204" pitchFamily="34" charset="0"/>
            </a:endParaRPr>
          </a:p>
          <a:p>
            <a:r>
              <a:rPr lang="en-PH" sz="3500" b="0" i="0" u="none" strike="noStrike" baseline="0" dirty="0">
                <a:latin typeface="Calibri" panose="020F0502020204030204" pitchFamily="34" charset="0"/>
              </a:rPr>
              <a:t>[Total: 30 minutes] </a:t>
            </a:r>
          </a:p>
          <a:p>
            <a:endParaRPr lang="en-PH" sz="3500" b="0" i="0" u="none" strike="noStrike" baseline="0" dirty="0">
              <a:latin typeface="Calibri" panose="020F0502020204030204" pitchFamily="34" charset="0"/>
            </a:endParaRPr>
          </a:p>
          <a:p>
            <a:r>
              <a:rPr lang="en-US" sz="3500" b="0" i="0" u="none" strike="noStrike" baseline="0" dirty="0">
                <a:latin typeface="Calibri" panose="020F0502020204030204" pitchFamily="34" charset="0"/>
              </a:rPr>
              <a:t>This session will utilize a mind-mapping activity to understand how </a:t>
            </a:r>
            <a:r>
              <a:rPr lang="en-US" sz="3500" b="0" i="1" u="none" strike="noStrike" baseline="0" dirty="0">
                <a:latin typeface="Calibri" panose="020F0502020204030204" pitchFamily="34" charset="0"/>
              </a:rPr>
              <a:t>Work-Based Learning </a:t>
            </a:r>
            <a:r>
              <a:rPr lang="en-US" sz="3500" b="0" i="0" u="none" strike="noStrike" baseline="0" dirty="0">
                <a:latin typeface="Calibri" panose="020F0502020204030204" pitchFamily="34" charset="0"/>
              </a:rPr>
              <a:t>supports the delivery of the DepEd ALS Learning Strand 4. </a:t>
            </a:r>
          </a:p>
          <a:p>
            <a:endParaRPr lang="en-US" sz="3500" b="0" i="0" u="none" strike="noStrike" baseline="0" dirty="0">
              <a:latin typeface="Calibri" panose="020F0502020204030204" pitchFamily="34" charset="0"/>
            </a:endParaRPr>
          </a:p>
          <a:p>
            <a:r>
              <a:rPr lang="en-US" sz="3500" b="0" i="0" u="none" strike="noStrike" baseline="0" dirty="0">
                <a:latin typeface="Calibri" panose="020F0502020204030204" pitchFamily="34" charset="0"/>
              </a:rPr>
              <a:t>The mind-mapping activity can be done online using </a:t>
            </a:r>
            <a:r>
              <a:rPr lang="en-US" sz="3500" b="0" i="0" strike="noStrike" baseline="0" dirty="0">
                <a:latin typeface="Calibri" panose="020F0502020204030204" pitchFamily="34" charset="0"/>
              </a:rPr>
              <a:t>digital</a:t>
            </a:r>
            <a:r>
              <a:rPr lang="en-US" sz="3500" b="0" i="0" u="none" strike="noStrike" baseline="0" dirty="0">
                <a:latin typeface="Calibri" panose="020F0502020204030204" pitchFamily="34" charset="0"/>
              </a:rPr>
              <a:t> tools such as </a:t>
            </a:r>
            <a:r>
              <a:rPr lang="en-US" sz="3500" b="0" i="0" u="none" strike="noStrike" baseline="0" dirty="0" err="1">
                <a:latin typeface="Calibri" panose="020F0502020204030204" pitchFamily="34" charset="0"/>
              </a:rPr>
              <a:t>ClickUp</a:t>
            </a:r>
            <a:r>
              <a:rPr lang="en-US" sz="3500" b="0" i="0" u="none" strike="noStrike" baseline="0" dirty="0">
                <a:latin typeface="Calibri" panose="020F0502020204030204" pitchFamily="34" charset="0"/>
              </a:rPr>
              <a:t>, Miro, and </a:t>
            </a:r>
            <a:r>
              <a:rPr lang="en-US" sz="3500" b="0" i="0" u="none" strike="noStrike" baseline="0" dirty="0" err="1">
                <a:latin typeface="Calibri" panose="020F0502020204030204" pitchFamily="34" charset="0"/>
              </a:rPr>
              <a:t>Creately</a:t>
            </a:r>
            <a:r>
              <a:rPr lang="en-US" sz="3500" b="0" i="0" u="none" strike="noStrike" baseline="0" dirty="0">
                <a:latin typeface="Calibri" panose="020F0502020204030204" pitchFamily="34" charset="0"/>
              </a:rPr>
              <a:t>, among others. </a:t>
            </a:r>
            <a:endParaRPr lang="en-PH" sz="3500" dirty="0"/>
          </a:p>
        </p:txBody>
      </p:sp>
      <p:sp>
        <p:nvSpPr>
          <p:cNvPr id="7" name="TextBox 6">
            <a:extLst>
              <a:ext uri="{FF2B5EF4-FFF2-40B4-BE49-F238E27FC236}">
                <a16:creationId xmlns:a16="http://schemas.microsoft.com/office/drawing/2014/main" id="{D964302F-AFA5-15B5-1273-93474EF97AC4}"/>
              </a:ext>
            </a:extLst>
          </p:cNvPr>
          <p:cNvSpPr txBox="1"/>
          <p:nvPr/>
        </p:nvSpPr>
        <p:spPr>
          <a:xfrm>
            <a:off x="11811000" y="8496300"/>
            <a:ext cx="2590800" cy="369332"/>
          </a:xfrm>
          <a:prstGeom prst="rect">
            <a:avLst/>
          </a:prstGeom>
          <a:noFill/>
        </p:spPr>
        <p:txBody>
          <a:bodyPr wrap="square">
            <a:spAutoFit/>
          </a:bodyPr>
          <a:lstStyle/>
          <a:p>
            <a:r>
              <a:rPr lang="en-PH" sz="1800" b="0" i="1" u="none" strike="noStrike" baseline="0" dirty="0">
                <a:solidFill>
                  <a:srgbClr val="000000"/>
                </a:solidFill>
                <a:latin typeface="Calibri" panose="020F0502020204030204" pitchFamily="34" charset="0"/>
              </a:rPr>
              <a:t>Mind map using </a:t>
            </a:r>
            <a:r>
              <a:rPr lang="en-PH" sz="1800" b="0" i="1" u="none" strike="noStrike" baseline="0" dirty="0" err="1">
                <a:solidFill>
                  <a:srgbClr val="000000"/>
                </a:solidFill>
                <a:latin typeface="Calibri" panose="020F0502020204030204" pitchFamily="34" charset="0"/>
              </a:rPr>
              <a:t>ClickUp</a:t>
            </a:r>
            <a:r>
              <a:rPr lang="en-PH" sz="1800" b="0" i="1" u="none" strike="noStrike" baseline="0" dirty="0">
                <a:solidFill>
                  <a:srgbClr val="000000"/>
                </a:solidFill>
                <a:latin typeface="Calibri" panose="020F0502020204030204" pitchFamily="34" charset="0"/>
              </a:rPr>
              <a:t> </a:t>
            </a:r>
            <a:endParaRPr lang="en-PH" dirty="0"/>
          </a:p>
        </p:txBody>
      </p:sp>
      <p:grpSp>
        <p:nvGrpSpPr>
          <p:cNvPr id="14" name="Group 13">
            <a:extLst>
              <a:ext uri="{FF2B5EF4-FFF2-40B4-BE49-F238E27FC236}">
                <a16:creationId xmlns:a16="http://schemas.microsoft.com/office/drawing/2014/main" id="{F5CF3029-A64A-2231-5ECE-928638D75216}"/>
              </a:ext>
            </a:extLst>
          </p:cNvPr>
          <p:cNvGrpSpPr/>
          <p:nvPr/>
        </p:nvGrpSpPr>
        <p:grpSpPr>
          <a:xfrm>
            <a:off x="-1905000" y="-1224668"/>
            <a:ext cx="8686800" cy="2759433"/>
            <a:chOff x="-1905000" y="-1224668"/>
            <a:chExt cx="7820970" cy="2759433"/>
          </a:xfrm>
        </p:grpSpPr>
        <p:sp>
          <p:nvSpPr>
            <p:cNvPr id="15" name="Freeform 3">
              <a:extLst>
                <a:ext uri="{FF2B5EF4-FFF2-40B4-BE49-F238E27FC236}">
                  <a16:creationId xmlns:a16="http://schemas.microsoft.com/office/drawing/2014/main" id="{97D8926D-CFA4-A0F7-74B9-9580B935FA7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6" name="TextBox 6">
              <a:extLst>
                <a:ext uri="{FF2B5EF4-FFF2-40B4-BE49-F238E27FC236}">
                  <a16:creationId xmlns:a16="http://schemas.microsoft.com/office/drawing/2014/main" id="{307502DE-7CD4-BD34-8062-317C1BEF337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7" name="Freeform 5">
            <a:extLst>
              <a:ext uri="{FF2B5EF4-FFF2-40B4-BE49-F238E27FC236}">
                <a16:creationId xmlns:a16="http://schemas.microsoft.com/office/drawing/2014/main" id="{784F7789-A854-3B50-DAF3-122DA56B420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7"/>
            <a:stretch>
              <a:fillRect t="-23348" b="-23348"/>
            </a:stretch>
          </a:blipFill>
        </p:spPr>
        <p:txBody>
          <a:bodyPr/>
          <a:lstStyle/>
          <a:p>
            <a:endParaRPr lang="en-PH"/>
          </a:p>
        </p:txBody>
      </p:sp>
      <p:sp>
        <p:nvSpPr>
          <p:cNvPr id="18" name="TextBox 4">
            <a:extLst>
              <a:ext uri="{FF2B5EF4-FFF2-40B4-BE49-F238E27FC236}">
                <a16:creationId xmlns:a16="http://schemas.microsoft.com/office/drawing/2014/main" id="{A4B57BB6-6B0D-CDF3-5917-3EBFF00773E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424682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0C4ADF-6864-579A-FDDB-0ECFCDE9090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1DCF0CD-93E4-01D7-1C09-FD6FC96C8BF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TextBox 2">
            <a:extLst>
              <a:ext uri="{FF2B5EF4-FFF2-40B4-BE49-F238E27FC236}">
                <a16:creationId xmlns:a16="http://schemas.microsoft.com/office/drawing/2014/main" id="{8F1259EB-7B38-8192-E432-7370F2E9B987}"/>
              </a:ext>
            </a:extLst>
          </p:cNvPr>
          <p:cNvSpPr txBox="1"/>
          <p:nvPr/>
        </p:nvSpPr>
        <p:spPr>
          <a:xfrm>
            <a:off x="990600" y="2236857"/>
            <a:ext cx="16002000" cy="6555641"/>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Alternatively, the mind-mapping activity can be done using a whiteboard, blackboard, or flipchart and marker pens.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Divide the CES members into smaller groups. Ideally, each group should have a maximum of five (5) members to encourage a meaningful discussion.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each group with mind-mapping materials, e.g., an online tool or a whiteboard with marker pens.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the following prompts in creating the mind-map (each group will do the same mind-map activity for 15 minutes): </a:t>
            </a:r>
          </a:p>
          <a:p>
            <a:pPr marL="971550" lvl="1" indent="-514350">
              <a:buFont typeface="+mj-lt"/>
              <a:buAutoNum type="alphaLcParenR"/>
            </a:pPr>
            <a:r>
              <a:rPr lang="en-US" sz="3000" b="0" i="0" u="none" strike="noStrike" baseline="0" dirty="0">
                <a:solidFill>
                  <a:srgbClr val="000000"/>
                </a:solidFill>
                <a:latin typeface="Calibri" panose="020F0502020204030204" pitchFamily="34" charset="0"/>
              </a:rPr>
              <a:t>Place “Work-Based Learning” as the central node or idea. </a:t>
            </a:r>
          </a:p>
          <a:p>
            <a:pPr marL="971550" lvl="1" indent="-514350">
              <a:buFont typeface="+mj-lt"/>
              <a:buAutoNum type="alphaLcParenR"/>
            </a:pPr>
            <a:r>
              <a:rPr lang="en-US" sz="3000" b="0" i="0" u="none" strike="noStrike" baseline="0" dirty="0">
                <a:solidFill>
                  <a:srgbClr val="000000"/>
                </a:solidFill>
                <a:latin typeface="Calibri" panose="020F0502020204030204" pitchFamily="34" charset="0"/>
              </a:rPr>
              <a:t>Add subsequent branches stemming from the central idea reflecting on the following questions: </a:t>
            </a:r>
          </a:p>
          <a:p>
            <a:pPr lvl="2"/>
            <a:r>
              <a:rPr lang="en-US" sz="3000" b="0" i="0" u="none" strike="noStrike" baseline="0" dirty="0">
                <a:solidFill>
                  <a:srgbClr val="000000"/>
                </a:solidFill>
                <a:latin typeface="Calibri" panose="020F0502020204030204" pitchFamily="34" charset="0"/>
              </a:rPr>
              <a:t>- What comes to mind right away when you hear “Work-Based Learning”? </a:t>
            </a:r>
          </a:p>
          <a:p>
            <a:pPr lvl="2"/>
            <a:r>
              <a:rPr lang="en-US" sz="3000" b="0" i="0" u="none" strike="noStrike" baseline="0" dirty="0">
                <a:solidFill>
                  <a:srgbClr val="000000"/>
                </a:solidFill>
                <a:latin typeface="Calibri" panose="020F0502020204030204" pitchFamily="34" charset="0"/>
              </a:rPr>
              <a:t>- What do you think is its main objective/s? </a:t>
            </a:r>
          </a:p>
          <a:p>
            <a:pPr lvl="2"/>
            <a:r>
              <a:rPr lang="en-US" sz="3000" b="0" i="0" u="none" strike="noStrike" baseline="0" dirty="0">
                <a:solidFill>
                  <a:srgbClr val="000000"/>
                </a:solidFill>
                <a:latin typeface="Calibri" panose="020F0502020204030204" pitchFamily="34" charset="0"/>
              </a:rPr>
              <a:t>- What are possible components or practices that contribute to achieving the objective/s?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each group to present their output (3-5 minutes per group). </a:t>
            </a:r>
            <a:endParaRPr lang="en-PH" sz="3000" dirty="0"/>
          </a:p>
        </p:txBody>
      </p:sp>
      <p:grpSp>
        <p:nvGrpSpPr>
          <p:cNvPr id="2" name="Group 1">
            <a:extLst>
              <a:ext uri="{FF2B5EF4-FFF2-40B4-BE49-F238E27FC236}">
                <a16:creationId xmlns:a16="http://schemas.microsoft.com/office/drawing/2014/main" id="{6719FFAF-731B-37BB-B469-F11B75C019DD}"/>
              </a:ext>
            </a:extLst>
          </p:cNvPr>
          <p:cNvGrpSpPr/>
          <p:nvPr/>
        </p:nvGrpSpPr>
        <p:grpSpPr>
          <a:xfrm>
            <a:off x="-1905000" y="-1224668"/>
            <a:ext cx="8686800" cy="2759433"/>
            <a:chOff x="-1905000" y="-1224668"/>
            <a:chExt cx="7820970" cy="2759433"/>
          </a:xfrm>
        </p:grpSpPr>
        <p:sp>
          <p:nvSpPr>
            <p:cNvPr id="6" name="Freeform 3">
              <a:extLst>
                <a:ext uri="{FF2B5EF4-FFF2-40B4-BE49-F238E27FC236}">
                  <a16:creationId xmlns:a16="http://schemas.microsoft.com/office/drawing/2014/main" id="{6F76F693-4A2D-0662-A75A-197C7EDCA52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4C86CF8B-5980-6EBD-5198-9031FF82EAA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8" name="Freeform 5">
            <a:extLst>
              <a:ext uri="{FF2B5EF4-FFF2-40B4-BE49-F238E27FC236}">
                <a16:creationId xmlns:a16="http://schemas.microsoft.com/office/drawing/2014/main" id="{10C150EB-CF47-0780-3FC3-734BFD247F1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9" name="TextBox 4">
            <a:extLst>
              <a:ext uri="{FF2B5EF4-FFF2-40B4-BE49-F238E27FC236}">
                <a16:creationId xmlns:a16="http://schemas.microsoft.com/office/drawing/2014/main" id="{AE388FCE-B1CF-AB7F-00B8-F4EC056D69A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302611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48E1F-896E-81DD-9717-5DBD1407A9CD}"/>
            </a:ext>
          </a:extLst>
        </p:cNvPr>
        <p:cNvGrpSpPr/>
        <p:nvPr/>
      </p:nvGrpSpPr>
      <p:grpSpPr>
        <a:xfrm>
          <a:off x="0" y="0"/>
          <a:ext cx="0" cy="0"/>
          <a:chOff x="0" y="0"/>
          <a:chExt cx="0" cy="0"/>
        </a:xfrm>
      </p:grpSpPr>
      <p:pic>
        <p:nvPicPr>
          <p:cNvPr id="4" name="Picture 3" descr="A diagram of work-based learning&#10;&#10;Description automatically generated">
            <a:extLst>
              <a:ext uri="{FF2B5EF4-FFF2-40B4-BE49-F238E27FC236}">
                <a16:creationId xmlns:a16="http://schemas.microsoft.com/office/drawing/2014/main" id="{475961C4-E9F3-E780-A716-88060D5EC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550453"/>
            <a:ext cx="12624094" cy="7101052"/>
          </a:xfrm>
          <a:prstGeom prst="rect">
            <a:avLst/>
          </a:prstGeom>
        </p:spPr>
      </p:pic>
      <p:sp>
        <p:nvSpPr>
          <p:cNvPr id="7" name="TextBox 6">
            <a:extLst>
              <a:ext uri="{FF2B5EF4-FFF2-40B4-BE49-F238E27FC236}">
                <a16:creationId xmlns:a16="http://schemas.microsoft.com/office/drawing/2014/main" id="{D9B3CFC5-A85F-DBFC-00BB-30AA873609EA}"/>
              </a:ext>
            </a:extLst>
          </p:cNvPr>
          <p:cNvSpPr txBox="1"/>
          <p:nvPr/>
        </p:nvSpPr>
        <p:spPr>
          <a:xfrm>
            <a:off x="3417987" y="8635817"/>
            <a:ext cx="10162672" cy="369332"/>
          </a:xfrm>
          <a:prstGeom prst="rect">
            <a:avLst/>
          </a:prstGeom>
          <a:noFill/>
        </p:spPr>
        <p:txBody>
          <a:bodyPr wrap="square">
            <a:spAutoFit/>
          </a:bodyPr>
          <a:lstStyle/>
          <a:p>
            <a:pPr algn="ctr"/>
            <a:r>
              <a:rPr lang="en-PH" sz="1800" b="0" i="1" u="none" strike="noStrike" baseline="0" dirty="0">
                <a:solidFill>
                  <a:srgbClr val="000000"/>
                </a:solidFill>
                <a:latin typeface="Calibri" panose="020F0502020204030204" pitchFamily="34" charset="0"/>
              </a:rPr>
              <a:t>Sample mind-map </a:t>
            </a:r>
            <a:endParaRPr lang="en-PH" dirty="0"/>
          </a:p>
        </p:txBody>
      </p:sp>
      <p:grpSp>
        <p:nvGrpSpPr>
          <p:cNvPr id="8" name="Group 7">
            <a:extLst>
              <a:ext uri="{FF2B5EF4-FFF2-40B4-BE49-F238E27FC236}">
                <a16:creationId xmlns:a16="http://schemas.microsoft.com/office/drawing/2014/main" id="{0DECA9E0-9116-7F1B-8699-3FD6FC5C17A4}"/>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6BD0F1DD-CA79-0711-4A1B-1964593231C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42D49E95-2F1F-62C2-A26E-29F591E57D5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4" name="Freeform 5">
            <a:extLst>
              <a:ext uri="{FF2B5EF4-FFF2-40B4-BE49-F238E27FC236}">
                <a16:creationId xmlns:a16="http://schemas.microsoft.com/office/drawing/2014/main" id="{5CFC0268-4274-E97B-8589-C450AA3DA58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5" name="Freeform 5">
            <a:extLst>
              <a:ext uri="{FF2B5EF4-FFF2-40B4-BE49-F238E27FC236}">
                <a16:creationId xmlns:a16="http://schemas.microsoft.com/office/drawing/2014/main" id="{2DD05B09-0522-F422-08A6-F6920855622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7"/>
            <a:stretch>
              <a:fillRect t="-23348" b="-23348"/>
            </a:stretch>
          </a:blipFill>
        </p:spPr>
        <p:txBody>
          <a:bodyPr/>
          <a:lstStyle/>
          <a:p>
            <a:endParaRPr lang="en-PH"/>
          </a:p>
        </p:txBody>
      </p:sp>
      <p:sp>
        <p:nvSpPr>
          <p:cNvPr id="16" name="TextBox 4">
            <a:extLst>
              <a:ext uri="{FF2B5EF4-FFF2-40B4-BE49-F238E27FC236}">
                <a16:creationId xmlns:a16="http://schemas.microsoft.com/office/drawing/2014/main" id="{35C546B1-8998-3373-090D-3334C59B1A1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627135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1EA064-01FD-80A9-5065-E28B9A896ED8}"/>
            </a:ext>
          </a:extLst>
        </p:cNvPr>
        <p:cNvGrpSpPr/>
        <p:nvPr/>
      </p:nvGrpSpPr>
      <p:grpSpPr>
        <a:xfrm>
          <a:off x="0" y="0"/>
          <a:ext cx="0" cy="0"/>
          <a:chOff x="0" y="0"/>
          <a:chExt cx="0" cy="0"/>
        </a:xfrm>
      </p:grpSpPr>
      <p:sp>
        <p:nvSpPr>
          <p:cNvPr id="12" name="TextBox 6">
            <a:extLst>
              <a:ext uri="{FF2B5EF4-FFF2-40B4-BE49-F238E27FC236}">
                <a16:creationId xmlns:a16="http://schemas.microsoft.com/office/drawing/2014/main" id="{3518587F-0FD7-DB8F-FFA3-3D51803C3C0C}"/>
              </a:ext>
            </a:extLst>
          </p:cNvPr>
          <p:cNvSpPr txBox="1"/>
          <p:nvPr/>
        </p:nvSpPr>
        <p:spPr>
          <a:xfrm>
            <a:off x="-670167" y="798674"/>
            <a:ext cx="7820970" cy="807913"/>
          </a:xfrm>
          <a:prstGeom prst="rect">
            <a:avLst/>
          </a:prstGeom>
        </p:spPr>
        <p:txBody>
          <a:bodyPr wrap="square" lIns="0" tIns="0" rIns="0" bIns="0" rtlCol="0" anchor="t">
            <a:spAutoFit/>
          </a:bodyPr>
          <a:lstStyle/>
          <a:p>
            <a:pPr algn="ctr">
              <a:lnSpc>
                <a:spcPts val="6299"/>
              </a:lnSpc>
            </a:pPr>
            <a:r>
              <a:rPr lang="en-US" sz="7200" b="1" dirty="0">
                <a:solidFill>
                  <a:srgbClr val="FFFFFF"/>
                </a:solidFill>
                <a:latin typeface="Century Gothic" panose="020B0502020202020204" pitchFamily="34" charset="0"/>
                <a:ea typeface="Garet ExtraBold"/>
                <a:cs typeface="Garet ExtraBold"/>
                <a:sym typeface="Garet ExtraBold"/>
              </a:rPr>
              <a:t>OVERVIEW</a:t>
            </a:r>
          </a:p>
        </p:txBody>
      </p:sp>
      <p:sp>
        <p:nvSpPr>
          <p:cNvPr id="3" name="TextBox 2">
            <a:extLst>
              <a:ext uri="{FF2B5EF4-FFF2-40B4-BE49-F238E27FC236}">
                <a16:creationId xmlns:a16="http://schemas.microsoft.com/office/drawing/2014/main" id="{703ABD2C-7944-6135-7067-40F450CE4E8B}"/>
              </a:ext>
            </a:extLst>
          </p:cNvPr>
          <p:cNvSpPr txBox="1"/>
          <p:nvPr/>
        </p:nvSpPr>
        <p:spPr>
          <a:xfrm>
            <a:off x="952500" y="2239114"/>
            <a:ext cx="163830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Discuss the following with the CES members: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common concepts surround </a:t>
            </a:r>
            <a:r>
              <a:rPr lang="en-US" sz="3500" b="0" i="1" u="none" strike="noStrike" baseline="0" dirty="0">
                <a:solidFill>
                  <a:srgbClr val="000000"/>
                </a:solidFill>
                <a:latin typeface="Calibri" panose="020F0502020204030204" pitchFamily="34" charset="0"/>
              </a:rPr>
              <a:t>Work-Based Learning</a:t>
            </a:r>
            <a:r>
              <a:rPr lang="en-US" sz="3500" b="0" i="0" u="none" strike="noStrike" baseline="0" dirty="0">
                <a:solidFill>
                  <a:srgbClr val="000000"/>
                </a:solidFill>
                <a:latin typeface="Calibri" panose="020F0502020204030204" pitchFamily="34" charset="0"/>
              </a:rPr>
              <a:t>, as we have seen in the mind maps?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specific ideas in the mind map directly contribute to developing a job-ready ALS learner?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How does the concept of Work-Based Learning relate to the competencies of Learning Strand 4 on Life and Career Skills in the DepEd ALS Junior High School Curriculum? </a:t>
            </a:r>
            <a:endParaRPr lang="en-PH" sz="3500" dirty="0"/>
          </a:p>
        </p:txBody>
      </p:sp>
      <p:sp>
        <p:nvSpPr>
          <p:cNvPr id="6" name="Freeform 5">
            <a:extLst>
              <a:ext uri="{FF2B5EF4-FFF2-40B4-BE49-F238E27FC236}">
                <a16:creationId xmlns:a16="http://schemas.microsoft.com/office/drawing/2014/main" id="{6613EEF1-B9DB-E7E1-6E43-B6794809B6E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7">
            <a:extLst>
              <a:ext uri="{FF2B5EF4-FFF2-40B4-BE49-F238E27FC236}">
                <a16:creationId xmlns:a16="http://schemas.microsoft.com/office/drawing/2014/main" id="{CA2DE5EB-FB7B-0970-0642-913B16AFCBA2}"/>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8AAE913A-C87F-FE8D-589C-CEB3B9033E2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92CD88BF-4BD8-5B51-9BBA-098BDABBD56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4" name="Freeform 5">
            <a:extLst>
              <a:ext uri="{FF2B5EF4-FFF2-40B4-BE49-F238E27FC236}">
                <a16:creationId xmlns:a16="http://schemas.microsoft.com/office/drawing/2014/main" id="{FA9869E1-C302-F524-5719-862A2F6E0FB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15" name="TextBox 4">
            <a:extLst>
              <a:ext uri="{FF2B5EF4-FFF2-40B4-BE49-F238E27FC236}">
                <a16:creationId xmlns:a16="http://schemas.microsoft.com/office/drawing/2014/main" id="{E481E46E-8644-822C-8EF8-28B112E89E1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2304250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F57127-A7C7-F796-46E6-91E4143022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AAFF43-B77E-57EB-AA23-47A646596312}"/>
              </a:ext>
            </a:extLst>
          </p:cNvPr>
          <p:cNvSpPr txBox="1"/>
          <p:nvPr/>
        </p:nvSpPr>
        <p:spPr>
          <a:xfrm>
            <a:off x="506988" y="2095500"/>
            <a:ext cx="4827012" cy="3785652"/>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Abstraction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30 minutes]</a:t>
            </a:r>
          </a:p>
          <a:p>
            <a:r>
              <a:rPr lang="en-PH" sz="3000" b="0" i="0" u="none" strike="noStrike" baseline="0" dirty="0">
                <a:solidFill>
                  <a:srgbClr val="000000"/>
                </a:solidFill>
                <a:latin typeface="Calibri" panose="020F0502020204030204" pitchFamily="34" charset="0"/>
              </a:rPr>
              <a:t> </a:t>
            </a:r>
          </a:p>
          <a:p>
            <a:r>
              <a:rPr lang="en-US" sz="3000" b="0" i="0" u="none" strike="noStrike" baseline="0" dirty="0">
                <a:solidFill>
                  <a:srgbClr val="000000"/>
                </a:solidFill>
                <a:latin typeface="Calibri" panose="020F0502020204030204" pitchFamily="34" charset="0"/>
              </a:rPr>
              <a:t>Building on the group output, explain the key features of </a:t>
            </a:r>
            <a:r>
              <a:rPr lang="en-US" sz="3000" b="0" i="1" u="none" strike="noStrike" baseline="0" dirty="0">
                <a:solidFill>
                  <a:srgbClr val="000000"/>
                </a:solidFill>
                <a:latin typeface="Calibri" panose="020F0502020204030204" pitchFamily="34" charset="0"/>
              </a:rPr>
              <a:t>Work-Based Learning </a:t>
            </a:r>
            <a:r>
              <a:rPr lang="en-US" sz="3000" b="0" i="0" u="none" strike="noStrike" baseline="0" dirty="0">
                <a:solidFill>
                  <a:srgbClr val="000000"/>
                </a:solidFill>
                <a:latin typeface="Calibri" panose="020F0502020204030204" pitchFamily="34" charset="0"/>
              </a:rPr>
              <a:t>and how they support the DepEd ALS Learning Strand 4. </a:t>
            </a:r>
            <a:endParaRPr lang="en-PH" sz="3000" dirty="0"/>
          </a:p>
        </p:txBody>
      </p:sp>
      <p:sp>
        <p:nvSpPr>
          <p:cNvPr id="6" name="Freeform 5">
            <a:extLst>
              <a:ext uri="{FF2B5EF4-FFF2-40B4-BE49-F238E27FC236}">
                <a16:creationId xmlns:a16="http://schemas.microsoft.com/office/drawing/2014/main" id="{19149668-6739-644D-4505-354F042868D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4" name="Group 13">
            <a:extLst>
              <a:ext uri="{FF2B5EF4-FFF2-40B4-BE49-F238E27FC236}">
                <a16:creationId xmlns:a16="http://schemas.microsoft.com/office/drawing/2014/main" id="{8EB119D3-C81A-00AC-0239-107E2C78837B}"/>
              </a:ext>
            </a:extLst>
          </p:cNvPr>
          <p:cNvGrpSpPr/>
          <p:nvPr/>
        </p:nvGrpSpPr>
        <p:grpSpPr>
          <a:xfrm>
            <a:off x="5562600" y="1023520"/>
            <a:ext cx="9982200" cy="8564687"/>
            <a:chOff x="6898105" y="1377939"/>
            <a:chExt cx="9156238" cy="7727961"/>
          </a:xfrm>
        </p:grpSpPr>
        <p:pic>
          <p:nvPicPr>
            <p:cNvPr id="4" name="Picture 3">
              <a:extLst>
                <a:ext uri="{FF2B5EF4-FFF2-40B4-BE49-F238E27FC236}">
                  <a16:creationId xmlns:a16="http://schemas.microsoft.com/office/drawing/2014/main" id="{C414A7F2-D2E1-111D-F23E-A7F2A63492F8}"/>
                </a:ext>
              </a:extLst>
            </p:cNvPr>
            <p:cNvPicPr>
              <a:picLocks noChangeAspect="1"/>
            </p:cNvPicPr>
            <p:nvPr/>
          </p:nvPicPr>
          <p:blipFill>
            <a:blip r:embed="rId4"/>
            <a:srcRect t="124"/>
            <a:stretch/>
          </p:blipFill>
          <p:spPr>
            <a:xfrm>
              <a:off x="6934200" y="1377939"/>
              <a:ext cx="9120143" cy="5196818"/>
            </a:xfrm>
            <a:prstGeom prst="rect">
              <a:avLst/>
            </a:prstGeom>
          </p:spPr>
        </p:pic>
        <p:pic>
          <p:nvPicPr>
            <p:cNvPr id="7" name="Picture 6">
              <a:extLst>
                <a:ext uri="{FF2B5EF4-FFF2-40B4-BE49-F238E27FC236}">
                  <a16:creationId xmlns:a16="http://schemas.microsoft.com/office/drawing/2014/main" id="{1859A538-E81F-FD3F-8268-1E2B7B91A097}"/>
                </a:ext>
              </a:extLst>
            </p:cNvPr>
            <p:cNvPicPr>
              <a:picLocks noChangeAspect="1"/>
            </p:cNvPicPr>
            <p:nvPr/>
          </p:nvPicPr>
          <p:blipFill>
            <a:blip r:embed="rId5"/>
            <a:stretch>
              <a:fillRect/>
            </a:stretch>
          </p:blipFill>
          <p:spPr>
            <a:xfrm>
              <a:off x="6898105" y="5928243"/>
              <a:ext cx="9156238" cy="3177657"/>
            </a:xfrm>
            <a:prstGeom prst="rect">
              <a:avLst/>
            </a:prstGeom>
          </p:spPr>
        </p:pic>
      </p:grpSp>
      <p:grpSp>
        <p:nvGrpSpPr>
          <p:cNvPr id="8" name="Group 7">
            <a:extLst>
              <a:ext uri="{FF2B5EF4-FFF2-40B4-BE49-F238E27FC236}">
                <a16:creationId xmlns:a16="http://schemas.microsoft.com/office/drawing/2014/main" id="{7060B7A8-9C40-00D6-58EC-76002404EAB6}"/>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97EF4CAF-3BBE-18ED-E432-418A72A7017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A30A499C-2047-124D-2DFC-3E42D8D2056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5" name="Freeform 5">
            <a:extLst>
              <a:ext uri="{FF2B5EF4-FFF2-40B4-BE49-F238E27FC236}">
                <a16:creationId xmlns:a16="http://schemas.microsoft.com/office/drawing/2014/main" id="{CB00445C-0C94-1882-5192-FD0A73656B8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8"/>
            <a:stretch>
              <a:fillRect t="-23348" b="-23348"/>
            </a:stretch>
          </a:blipFill>
        </p:spPr>
        <p:txBody>
          <a:bodyPr/>
          <a:lstStyle/>
          <a:p>
            <a:endParaRPr lang="en-PH"/>
          </a:p>
        </p:txBody>
      </p:sp>
      <p:sp>
        <p:nvSpPr>
          <p:cNvPr id="16" name="TextBox 4">
            <a:extLst>
              <a:ext uri="{FF2B5EF4-FFF2-40B4-BE49-F238E27FC236}">
                <a16:creationId xmlns:a16="http://schemas.microsoft.com/office/drawing/2014/main" id="{082740D7-9962-37DA-7A42-395AAEE0C93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253670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1F09F8-80DC-6158-C34F-08B479A0211F}"/>
            </a:ext>
          </a:extLst>
        </p:cNvPr>
        <p:cNvGrpSpPr/>
        <p:nvPr/>
      </p:nvGrpSpPr>
      <p:grpSpPr>
        <a:xfrm>
          <a:off x="0" y="0"/>
          <a:ext cx="0" cy="0"/>
          <a:chOff x="0" y="0"/>
          <a:chExt cx="0" cy="0"/>
        </a:xfrm>
      </p:grpSpPr>
      <p:sp>
        <p:nvSpPr>
          <p:cNvPr id="6" name="Freeform 5">
            <a:extLst>
              <a:ext uri="{FF2B5EF4-FFF2-40B4-BE49-F238E27FC236}">
                <a16:creationId xmlns:a16="http://schemas.microsoft.com/office/drawing/2014/main" id="{0F6C37DC-FD4D-BBDF-0CFB-518F800FBAE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pic>
        <p:nvPicPr>
          <p:cNvPr id="5" name="Picture 4">
            <a:extLst>
              <a:ext uri="{FF2B5EF4-FFF2-40B4-BE49-F238E27FC236}">
                <a16:creationId xmlns:a16="http://schemas.microsoft.com/office/drawing/2014/main" id="{AE7AD03B-A744-3B23-27B9-C7B53762D9D7}"/>
              </a:ext>
            </a:extLst>
          </p:cNvPr>
          <p:cNvPicPr>
            <a:picLocks noChangeAspect="1"/>
          </p:cNvPicPr>
          <p:nvPr/>
        </p:nvPicPr>
        <p:blipFill>
          <a:blip r:embed="rId4"/>
          <a:stretch>
            <a:fillRect/>
          </a:stretch>
        </p:blipFill>
        <p:spPr>
          <a:xfrm>
            <a:off x="2971800" y="1534765"/>
            <a:ext cx="11125200" cy="8071027"/>
          </a:xfrm>
          <a:prstGeom prst="rect">
            <a:avLst/>
          </a:prstGeom>
        </p:spPr>
      </p:pic>
      <p:grpSp>
        <p:nvGrpSpPr>
          <p:cNvPr id="8" name="Group 7">
            <a:extLst>
              <a:ext uri="{FF2B5EF4-FFF2-40B4-BE49-F238E27FC236}">
                <a16:creationId xmlns:a16="http://schemas.microsoft.com/office/drawing/2014/main" id="{84171A51-C921-3AA4-DABC-1D76ECA4CCD4}"/>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4F270BE3-D3E8-9925-FA16-96250C64840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79222DF4-FBC9-0ADA-1C24-A4578C863A8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14" name="Freeform 5">
            <a:extLst>
              <a:ext uri="{FF2B5EF4-FFF2-40B4-BE49-F238E27FC236}">
                <a16:creationId xmlns:a16="http://schemas.microsoft.com/office/drawing/2014/main" id="{BE893B85-7149-50B8-DD5C-A2D1A048B18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7"/>
            <a:stretch>
              <a:fillRect t="-23348" b="-23348"/>
            </a:stretch>
          </a:blipFill>
        </p:spPr>
        <p:txBody>
          <a:bodyPr/>
          <a:lstStyle/>
          <a:p>
            <a:endParaRPr lang="en-PH"/>
          </a:p>
        </p:txBody>
      </p:sp>
      <p:sp>
        <p:nvSpPr>
          <p:cNvPr id="15" name="TextBox 4">
            <a:extLst>
              <a:ext uri="{FF2B5EF4-FFF2-40B4-BE49-F238E27FC236}">
                <a16:creationId xmlns:a16="http://schemas.microsoft.com/office/drawing/2014/main" id="{AFCB11E2-0D24-F580-55E1-B3914517E16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3792354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7B7465-3597-E37F-4920-078D111B354E}"/>
            </a:ext>
          </a:extLst>
        </p:cNvPr>
        <p:cNvGrpSpPr/>
        <p:nvPr/>
      </p:nvGrpSpPr>
      <p:grpSpPr>
        <a:xfrm>
          <a:off x="0" y="0"/>
          <a:ext cx="0" cy="0"/>
          <a:chOff x="0" y="0"/>
          <a:chExt cx="0" cy="0"/>
        </a:xfrm>
      </p:grpSpPr>
      <p:sp>
        <p:nvSpPr>
          <p:cNvPr id="6" name="Freeform 5">
            <a:extLst>
              <a:ext uri="{FF2B5EF4-FFF2-40B4-BE49-F238E27FC236}">
                <a16:creationId xmlns:a16="http://schemas.microsoft.com/office/drawing/2014/main" id="{2DF979EE-84FE-2D50-8BC6-86C7064BC71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7">
            <a:extLst>
              <a:ext uri="{FF2B5EF4-FFF2-40B4-BE49-F238E27FC236}">
                <a16:creationId xmlns:a16="http://schemas.microsoft.com/office/drawing/2014/main" id="{35B7E505-1FD7-1D32-1A93-F1CD3B54E5C3}"/>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438470D6-663D-83F1-178D-F3D2C9E1715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2B91E63D-125C-03D5-2EBD-DE531FBCAEB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grpSp>
        <p:nvGrpSpPr>
          <p:cNvPr id="11" name="Group 10">
            <a:extLst>
              <a:ext uri="{FF2B5EF4-FFF2-40B4-BE49-F238E27FC236}">
                <a16:creationId xmlns:a16="http://schemas.microsoft.com/office/drawing/2014/main" id="{0ECEB4A7-A6FD-2A35-9C2C-4C41A473D802}"/>
              </a:ext>
            </a:extLst>
          </p:cNvPr>
          <p:cNvGrpSpPr/>
          <p:nvPr/>
        </p:nvGrpSpPr>
        <p:grpSpPr>
          <a:xfrm>
            <a:off x="2933404" y="1534765"/>
            <a:ext cx="11468396" cy="8028336"/>
            <a:chOff x="3200400" y="1686956"/>
            <a:chExt cx="10623737" cy="6913088"/>
          </a:xfrm>
        </p:grpSpPr>
        <p:pic>
          <p:nvPicPr>
            <p:cNvPr id="3" name="Picture 2">
              <a:extLst>
                <a:ext uri="{FF2B5EF4-FFF2-40B4-BE49-F238E27FC236}">
                  <a16:creationId xmlns:a16="http://schemas.microsoft.com/office/drawing/2014/main" id="{11A74085-275D-66BB-6E1C-BEB3104512B6}"/>
                </a:ext>
              </a:extLst>
            </p:cNvPr>
            <p:cNvPicPr>
              <a:picLocks noChangeAspect="1"/>
            </p:cNvPicPr>
            <p:nvPr/>
          </p:nvPicPr>
          <p:blipFill>
            <a:blip r:embed="rId6"/>
            <a:stretch>
              <a:fillRect/>
            </a:stretch>
          </p:blipFill>
          <p:spPr>
            <a:xfrm>
              <a:off x="3200400" y="1686956"/>
              <a:ext cx="10601325" cy="3733800"/>
            </a:xfrm>
            <a:prstGeom prst="rect">
              <a:avLst/>
            </a:prstGeom>
          </p:spPr>
        </p:pic>
        <p:pic>
          <p:nvPicPr>
            <p:cNvPr id="7" name="Picture 6">
              <a:extLst>
                <a:ext uri="{FF2B5EF4-FFF2-40B4-BE49-F238E27FC236}">
                  <a16:creationId xmlns:a16="http://schemas.microsoft.com/office/drawing/2014/main" id="{FE71A96A-F004-7572-058B-1468D593A8D1}"/>
                </a:ext>
              </a:extLst>
            </p:cNvPr>
            <p:cNvPicPr>
              <a:picLocks noChangeAspect="1"/>
            </p:cNvPicPr>
            <p:nvPr/>
          </p:nvPicPr>
          <p:blipFill>
            <a:blip r:embed="rId7"/>
            <a:stretch>
              <a:fillRect/>
            </a:stretch>
          </p:blipFill>
          <p:spPr>
            <a:xfrm>
              <a:off x="3222812" y="4551919"/>
              <a:ext cx="10601325" cy="4048125"/>
            </a:xfrm>
            <a:prstGeom prst="rect">
              <a:avLst/>
            </a:prstGeom>
          </p:spPr>
        </p:pic>
      </p:grpSp>
      <p:sp>
        <p:nvSpPr>
          <p:cNvPr id="12" name="Freeform 5">
            <a:extLst>
              <a:ext uri="{FF2B5EF4-FFF2-40B4-BE49-F238E27FC236}">
                <a16:creationId xmlns:a16="http://schemas.microsoft.com/office/drawing/2014/main" id="{000E9DDD-5C5C-FF42-DEF2-53D7FE04F46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8"/>
            <a:stretch>
              <a:fillRect t="-23348" b="-23348"/>
            </a:stretch>
          </a:blipFill>
        </p:spPr>
        <p:txBody>
          <a:bodyPr/>
          <a:lstStyle/>
          <a:p>
            <a:endParaRPr lang="en-PH"/>
          </a:p>
        </p:txBody>
      </p:sp>
      <p:sp>
        <p:nvSpPr>
          <p:cNvPr id="14" name="TextBox 4">
            <a:extLst>
              <a:ext uri="{FF2B5EF4-FFF2-40B4-BE49-F238E27FC236}">
                <a16:creationId xmlns:a16="http://schemas.microsoft.com/office/drawing/2014/main" id="{E3FD09B7-3131-DAE7-5342-4BA3207949D4}"/>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169135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 name="TextBox 4"/>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6" name="TextBox 6"/>
          <p:cNvSpPr txBox="1"/>
          <p:nvPr/>
        </p:nvSpPr>
        <p:spPr>
          <a:xfrm>
            <a:off x="412972" y="143842"/>
            <a:ext cx="6873477" cy="733919"/>
          </a:xfrm>
          <a:prstGeom prst="rect">
            <a:avLst/>
          </a:prstGeom>
        </p:spPr>
        <p:txBody>
          <a:bodyPr lIns="0" tIns="0" rIns="0" bIns="0" rtlCol="0" anchor="t">
            <a:spAutoFit/>
          </a:bodyPr>
          <a:lstStyle/>
          <a:p>
            <a:pPr algn="ctr">
              <a:lnSpc>
                <a:spcPts val="6299"/>
              </a:lnSpc>
            </a:pPr>
            <a:r>
              <a:rPr lang="en-US" sz="4500" b="1" dirty="0">
                <a:solidFill>
                  <a:srgbClr val="FFFFFF"/>
                </a:solidFill>
                <a:latin typeface="Century Gothic" panose="020B0502020202020204" pitchFamily="34" charset="0"/>
                <a:ea typeface="Garet ExtraBold"/>
                <a:cs typeface="Garet ExtraBold"/>
                <a:sym typeface="Garet ExtraBold"/>
              </a:rPr>
              <a:t>PRESENTATION FLOW</a:t>
            </a:r>
          </a:p>
        </p:txBody>
      </p:sp>
      <p:sp>
        <p:nvSpPr>
          <p:cNvPr id="7" name="Google Shape;62;p14">
            <a:extLst>
              <a:ext uri="{FF2B5EF4-FFF2-40B4-BE49-F238E27FC236}">
                <a16:creationId xmlns:a16="http://schemas.microsoft.com/office/drawing/2014/main" id="{06EA8682-95F9-06A6-3FC9-BAF6C828CF9D}"/>
              </a:ext>
            </a:extLst>
          </p:cNvPr>
          <p:cNvSpPr txBox="1">
            <a:spLocks noGrp="1"/>
          </p:cNvSpPr>
          <p:nvPr/>
        </p:nvSpPr>
        <p:spPr>
          <a:xfrm>
            <a:off x="571500" y="1866900"/>
            <a:ext cx="17145000" cy="6035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Purpose of the CES Guide</a:t>
            </a:r>
            <a:endParaRPr lang="en" sz="4500" dirty="0">
              <a:solidFill>
                <a:schemeClr val="tx1"/>
              </a:solidFill>
              <a:highlight>
                <a:srgbClr val="FFFFFF"/>
              </a:highlight>
              <a:latin typeface="+mj-lt"/>
            </a:endParaRPr>
          </a:p>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Parts of the CES guide</a:t>
            </a:r>
            <a:endParaRPr lang="en" sz="4500" dirty="0">
              <a:solidFill>
                <a:schemeClr val="tx1"/>
              </a:solidFill>
              <a:highlight>
                <a:srgbClr val="FFFFFF"/>
              </a:highlight>
              <a:latin typeface="+mj-lt"/>
            </a:endParaRPr>
          </a:p>
          <a:p>
            <a:pPr marL="1003300" lvl="0" indent="-914400" algn="l" rtl="0">
              <a:spcBef>
                <a:spcPts val="1000"/>
              </a:spcBef>
              <a:spcAft>
                <a:spcPts val="0"/>
              </a:spcAft>
              <a:buClr>
                <a:schemeClr val="dk1"/>
              </a:buClr>
              <a:buSzPts val="2200"/>
              <a:buAutoNum type="arabicPeriod"/>
            </a:pPr>
            <a:r>
              <a:rPr lang="en" sz="4500" dirty="0">
                <a:solidFill>
                  <a:schemeClr val="tx1"/>
                </a:solidFill>
                <a:highlight>
                  <a:srgbClr val="FFFFFF"/>
                </a:highlight>
                <a:latin typeface="+mj-lt"/>
                <a:sym typeface="Josefin Sans"/>
              </a:rPr>
              <a:t>Structure of the CES Guides – 4 A’s of Adult Learning</a:t>
            </a:r>
          </a:p>
          <a:p>
            <a:pPr marL="88900" lvl="0" indent="0" algn="l" rtl="0">
              <a:spcBef>
                <a:spcPts val="1000"/>
              </a:spcBef>
              <a:spcAft>
                <a:spcPts val="0"/>
              </a:spcAft>
              <a:buClr>
                <a:schemeClr val="dk1"/>
              </a:buClr>
              <a:buSzPts val="2200"/>
              <a:buNone/>
            </a:pPr>
            <a:endParaRPr sz="4500" b="1" i="1" dirty="0">
              <a:solidFill>
                <a:schemeClr val="tx1"/>
              </a:solidFill>
              <a:highlight>
                <a:srgbClr val="FFFFFF"/>
              </a:highlight>
              <a:latin typeface="+mj-lt"/>
              <a:sym typeface="Josefin Sans"/>
            </a:endParaRPr>
          </a:p>
          <a:p>
            <a:pPr marL="457200" lvl="1" indent="0">
              <a:spcBef>
                <a:spcPts val="1000"/>
              </a:spcBef>
              <a:buNone/>
            </a:pPr>
            <a:r>
              <a:rPr lang="en" sz="4100" i="1" dirty="0">
                <a:solidFill>
                  <a:schemeClr val="tx1"/>
                </a:solidFill>
                <a:highlight>
                  <a:srgbClr val="FFFFFF"/>
                </a:highlight>
                <a:latin typeface="+mj-lt"/>
              </a:rPr>
              <a:t>*Each module starts with the pre- and end with the post-assessment competency checklist.</a:t>
            </a:r>
            <a:endParaRPr sz="4100" i="1" dirty="0">
              <a:solidFill>
                <a:schemeClr val="tx1"/>
              </a:solidFill>
              <a:highlight>
                <a:srgbClr val="FFFFFF"/>
              </a:highlight>
              <a:latin typeface="+mj-lt"/>
            </a:endParaRPr>
          </a:p>
          <a:p>
            <a:pPr marL="0" lvl="0" indent="0" algn="l" rtl="0">
              <a:spcBef>
                <a:spcPts val="1000"/>
              </a:spcBef>
              <a:spcAft>
                <a:spcPts val="0"/>
              </a:spcAft>
              <a:buNone/>
            </a:pPr>
            <a:endParaRPr sz="4500" dirty="0">
              <a:solidFill>
                <a:schemeClr val="tx1"/>
              </a:solidFill>
              <a:latin typeface="+mj-lt"/>
              <a:sym typeface="Josefi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701177-37A6-C54D-8649-661A6F817D4B}"/>
            </a:ext>
          </a:extLst>
        </p:cNvPr>
        <p:cNvGrpSpPr/>
        <p:nvPr/>
      </p:nvGrpSpPr>
      <p:grpSpPr>
        <a:xfrm>
          <a:off x="0" y="0"/>
          <a:ext cx="0" cy="0"/>
          <a:chOff x="0" y="0"/>
          <a:chExt cx="0" cy="0"/>
        </a:xfrm>
      </p:grpSpPr>
      <p:sp>
        <p:nvSpPr>
          <p:cNvPr id="6" name="Freeform 5">
            <a:extLst>
              <a:ext uri="{FF2B5EF4-FFF2-40B4-BE49-F238E27FC236}">
                <a16:creationId xmlns:a16="http://schemas.microsoft.com/office/drawing/2014/main" id="{470FD35D-37F5-CE38-E5D5-FD22D2D9F38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7">
            <a:extLst>
              <a:ext uri="{FF2B5EF4-FFF2-40B4-BE49-F238E27FC236}">
                <a16:creationId xmlns:a16="http://schemas.microsoft.com/office/drawing/2014/main" id="{6E6AE1AA-B234-277E-CF71-24570E8855DF}"/>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EF78CCA8-403A-7030-935A-8EB0FE10998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66A1850D-D1FA-BDCB-3FFE-C7E3BE8479C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4" name="TextBox 3">
            <a:extLst>
              <a:ext uri="{FF2B5EF4-FFF2-40B4-BE49-F238E27FC236}">
                <a16:creationId xmlns:a16="http://schemas.microsoft.com/office/drawing/2014/main" id="{76600333-F62D-81E0-0316-EB2306A7899A}"/>
              </a:ext>
            </a:extLst>
          </p:cNvPr>
          <p:cNvSpPr txBox="1"/>
          <p:nvPr/>
        </p:nvSpPr>
        <p:spPr>
          <a:xfrm>
            <a:off x="838200" y="1967553"/>
            <a:ext cx="159639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Distribute meta cards and markers to each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groups identify learning competencies from their mind-maps that align with ALS Learning Strand 4 (20 minutes).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groups write each competency on a meta card.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CES members to post the meta cards on a wall or board.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Synthesize the responses by linking them to the tagged competencies in the Work-Based Learning Facilitator’s Guide (10 minutes). Note that not all tagged competencies may surface during the CES. Assure members that this is expected and that they will get more familiar with other competencies as they go throughout the sessions. </a:t>
            </a:r>
            <a:endParaRPr lang="en-PH" sz="3500" dirty="0"/>
          </a:p>
        </p:txBody>
      </p:sp>
      <p:sp>
        <p:nvSpPr>
          <p:cNvPr id="5" name="Freeform 5">
            <a:extLst>
              <a:ext uri="{FF2B5EF4-FFF2-40B4-BE49-F238E27FC236}">
                <a16:creationId xmlns:a16="http://schemas.microsoft.com/office/drawing/2014/main" id="{6674F537-486A-D9A9-5FB8-05D41CDA6F0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Tree>
    <p:extLst>
      <p:ext uri="{BB962C8B-B14F-4D97-AF65-F5344CB8AC3E}">
        <p14:creationId xmlns:p14="http://schemas.microsoft.com/office/powerpoint/2010/main" val="328480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A8A58E-DE31-E37A-DB68-056049E17AB4}"/>
            </a:ext>
          </a:extLst>
        </p:cNvPr>
        <p:cNvGrpSpPr/>
        <p:nvPr/>
      </p:nvGrpSpPr>
      <p:grpSpPr>
        <a:xfrm>
          <a:off x="0" y="0"/>
          <a:ext cx="0" cy="0"/>
          <a:chOff x="0" y="0"/>
          <a:chExt cx="0" cy="0"/>
        </a:xfrm>
      </p:grpSpPr>
      <p:sp>
        <p:nvSpPr>
          <p:cNvPr id="6" name="Freeform 5">
            <a:extLst>
              <a:ext uri="{FF2B5EF4-FFF2-40B4-BE49-F238E27FC236}">
                <a16:creationId xmlns:a16="http://schemas.microsoft.com/office/drawing/2014/main" id="{98F0F6F8-D087-AB1E-3D0F-98F6AD0D2DA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7">
            <a:extLst>
              <a:ext uri="{FF2B5EF4-FFF2-40B4-BE49-F238E27FC236}">
                <a16:creationId xmlns:a16="http://schemas.microsoft.com/office/drawing/2014/main" id="{44CA79AD-15A6-F0FC-07AA-F662680CE484}"/>
              </a:ext>
            </a:extLst>
          </p:cNvPr>
          <p:cNvGrpSpPr/>
          <p:nvPr/>
        </p:nvGrpSpPr>
        <p:grpSpPr>
          <a:xfrm>
            <a:off x="-1905000" y="-1224668"/>
            <a:ext cx="8686800" cy="2759433"/>
            <a:chOff x="-1905000" y="-1224668"/>
            <a:chExt cx="7820970" cy="2759433"/>
          </a:xfrm>
        </p:grpSpPr>
        <p:sp>
          <p:nvSpPr>
            <p:cNvPr id="9" name="Freeform 3">
              <a:extLst>
                <a:ext uri="{FF2B5EF4-FFF2-40B4-BE49-F238E27FC236}">
                  <a16:creationId xmlns:a16="http://schemas.microsoft.com/office/drawing/2014/main" id="{B0D582EA-B30E-BF44-90BA-9A5A2A06D75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TextBox 6">
              <a:extLst>
                <a:ext uri="{FF2B5EF4-FFF2-40B4-BE49-F238E27FC236}">
                  <a16:creationId xmlns:a16="http://schemas.microsoft.com/office/drawing/2014/main" id="{BD8FE317-187F-3007-F668-C4D9494E82A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OVERVIEW</a:t>
              </a:r>
            </a:p>
          </p:txBody>
        </p:sp>
      </p:grpSp>
      <p:sp>
        <p:nvSpPr>
          <p:cNvPr id="4" name="TextBox 3">
            <a:extLst>
              <a:ext uri="{FF2B5EF4-FFF2-40B4-BE49-F238E27FC236}">
                <a16:creationId xmlns:a16="http://schemas.microsoft.com/office/drawing/2014/main" id="{77DB0456-E648-D4E9-423B-5570566FC24C}"/>
              </a:ext>
            </a:extLst>
          </p:cNvPr>
          <p:cNvSpPr txBox="1"/>
          <p:nvPr/>
        </p:nvSpPr>
        <p:spPr>
          <a:xfrm>
            <a:off x="838200" y="1967553"/>
            <a:ext cx="159639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 may be necessary, identify the topic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endParaRPr lang="en-PH" sz="3500" dirty="0"/>
          </a:p>
        </p:txBody>
      </p:sp>
      <p:sp>
        <p:nvSpPr>
          <p:cNvPr id="2" name="Freeform 5">
            <a:extLst>
              <a:ext uri="{FF2B5EF4-FFF2-40B4-BE49-F238E27FC236}">
                <a16:creationId xmlns:a16="http://schemas.microsoft.com/office/drawing/2014/main" id="{1AC6C505-0B36-9B68-3058-A0258907951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3" name="TextBox 4">
            <a:extLst>
              <a:ext uri="{FF2B5EF4-FFF2-40B4-BE49-F238E27FC236}">
                <a16:creationId xmlns:a16="http://schemas.microsoft.com/office/drawing/2014/main" id="{8736EE8C-D3E8-0F95-A82F-4DA44AD9AF8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Tree>
    <p:extLst>
      <p:ext uri="{BB962C8B-B14F-4D97-AF65-F5344CB8AC3E}">
        <p14:creationId xmlns:p14="http://schemas.microsoft.com/office/powerpoint/2010/main" val="299734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E971331A-E820-EF9B-06A1-05B9CCF346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C9AD132-AD78-1B54-4823-0C5EA43463E1}"/>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CBF14876-6E2F-9EE7-B1DF-442665805D15}"/>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99A686BC-EB36-3FDC-9AE6-9990AC330077}"/>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6" name="Freeform 6">
            <a:extLst>
              <a:ext uri="{FF2B5EF4-FFF2-40B4-BE49-F238E27FC236}">
                <a16:creationId xmlns:a16="http://schemas.microsoft.com/office/drawing/2014/main" id="{B840579E-F30E-0F33-50CA-2A925AAA6FAD}"/>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4"/>
            <a:stretch>
              <a:fillRect t="-23348" b="-23348"/>
            </a:stretch>
          </a:blipFill>
        </p:spPr>
        <p:txBody>
          <a:bodyPr/>
          <a:lstStyle/>
          <a:p>
            <a:endParaRPr lang="en-PH"/>
          </a:p>
        </p:txBody>
      </p:sp>
      <p:sp>
        <p:nvSpPr>
          <p:cNvPr id="8" name="TextBox 8">
            <a:extLst>
              <a:ext uri="{FF2B5EF4-FFF2-40B4-BE49-F238E27FC236}">
                <a16:creationId xmlns:a16="http://schemas.microsoft.com/office/drawing/2014/main" id="{8D8A636F-17CA-2A21-0723-DEB9DF5D491A}"/>
              </a:ext>
            </a:extLst>
          </p:cNvPr>
          <p:cNvSpPr txBox="1"/>
          <p:nvPr/>
        </p:nvSpPr>
        <p:spPr>
          <a:xfrm>
            <a:off x="358914" y="4000500"/>
            <a:ext cx="6873477" cy="1908215"/>
          </a:xfrm>
          <a:prstGeom prst="rect">
            <a:avLst/>
          </a:prstGeom>
        </p:spPr>
        <p:txBody>
          <a:bodyPr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1</a:t>
            </a:r>
          </a:p>
          <a:p>
            <a:r>
              <a:rPr lang="en-PH" sz="2800" b="1" i="0" u="none" strike="noStrike" baseline="0" dirty="0">
                <a:solidFill>
                  <a:srgbClr val="FFFF00"/>
                </a:solidFill>
                <a:latin typeface="Calibri" panose="020F0502020204030204" pitchFamily="34" charset="0"/>
              </a:rPr>
              <a:t>INTRODUCTION TO WORK-BASED LEARNING</a:t>
            </a:r>
          </a:p>
        </p:txBody>
      </p:sp>
      <p:sp>
        <p:nvSpPr>
          <p:cNvPr id="10" name="Freeform 10">
            <a:extLst>
              <a:ext uri="{FF2B5EF4-FFF2-40B4-BE49-F238E27FC236}">
                <a16:creationId xmlns:a16="http://schemas.microsoft.com/office/drawing/2014/main" id="{855189F8-F5F6-C10B-05DD-F7D1B26A6C28}"/>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1C88008B-54BC-49CD-DFCC-6A4A4CE92877}"/>
              </a:ext>
            </a:extLst>
          </p:cNvPr>
          <p:cNvSpPr txBox="1"/>
          <p:nvPr/>
        </p:nvSpPr>
        <p:spPr>
          <a:xfrm>
            <a:off x="2438400" y="6313006"/>
            <a:ext cx="6533944" cy="2585323"/>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module complements </a:t>
            </a:r>
            <a:r>
              <a:rPr lang="en-US" sz="2800" b="1" i="0" u="none" strike="noStrike" baseline="0" dirty="0">
                <a:solidFill>
                  <a:schemeClr val="accent1">
                    <a:lumMod val="20000"/>
                    <a:lumOff val="80000"/>
                  </a:schemeClr>
                </a:solidFill>
                <a:latin typeface="Calibri" panose="020F0502020204030204" pitchFamily="34" charset="0"/>
              </a:rPr>
              <a:t>Module 1 </a:t>
            </a:r>
            <a:r>
              <a:rPr lang="en-US" sz="2800" b="0" i="0" u="none" strike="noStrike" baseline="0" dirty="0">
                <a:solidFill>
                  <a:schemeClr val="accent1">
                    <a:lumMod val="20000"/>
                    <a:lumOff val="80000"/>
                  </a:schemeClr>
                </a:solidFill>
                <a:latin typeface="Calibri" panose="020F0502020204030204" pitchFamily="34" charset="0"/>
              </a:rPr>
              <a:t>of the </a:t>
            </a:r>
            <a:r>
              <a:rPr lang="en-US" sz="2800" b="0" i="1" u="none" strike="noStrike" baseline="0" dirty="0">
                <a:solidFill>
                  <a:schemeClr val="accent1">
                    <a:lumMod val="20000"/>
                    <a:lumOff val="80000"/>
                  </a:schemeClr>
                </a:solidFill>
                <a:latin typeface="Calibri" panose="020F0502020204030204" pitchFamily="34" charset="0"/>
              </a:rPr>
              <a:t>Work-Based Learning Facilitator’s Guide</a:t>
            </a:r>
            <a:r>
              <a:rPr lang="en-US" sz="2800" b="0" i="0" u="none" strike="noStrike" baseline="0" dirty="0">
                <a:solidFill>
                  <a:schemeClr val="accent1">
                    <a:lumMod val="20000"/>
                    <a:lumOff val="80000"/>
                  </a:schemeClr>
                </a:solidFill>
                <a:latin typeface="Calibri" panose="020F0502020204030204" pitchFamily="34" charset="0"/>
              </a:rPr>
              <a:t>, emphasizing the Work-Based Learning continuum and its role in exposing learners to real workplaces to build credentials and track records. </a:t>
            </a:r>
            <a:endParaRPr lang="en-US" sz="28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9" name="Freeform 5">
            <a:extLst>
              <a:ext uri="{FF2B5EF4-FFF2-40B4-BE49-F238E27FC236}">
                <a16:creationId xmlns:a16="http://schemas.microsoft.com/office/drawing/2014/main" id="{6518E5B6-E9FF-7F3C-9807-ABF19474A157}"/>
              </a:ext>
            </a:extLst>
          </p:cNvPr>
          <p:cNvSpPr/>
          <p:nvPr/>
        </p:nvSpPr>
        <p:spPr>
          <a:xfrm flipV="1">
            <a:off x="-685800" y="57784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1" name="TextBox 7">
            <a:extLst>
              <a:ext uri="{FF2B5EF4-FFF2-40B4-BE49-F238E27FC236}">
                <a16:creationId xmlns:a16="http://schemas.microsoft.com/office/drawing/2014/main" id="{629A9F46-ED62-82AE-03C0-BD5A6C3499B9}"/>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84409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780AD0-26A3-C87C-B4C3-639EE215BA1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D87572A-906F-711D-FE1B-9CCD3DBBDDA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A4F73E5-0767-0670-BB67-965F900C721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3A4C8F6-7CA3-F7D2-7599-F0883320739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pic>
        <p:nvPicPr>
          <p:cNvPr id="6" name="Picture 5">
            <a:extLst>
              <a:ext uri="{FF2B5EF4-FFF2-40B4-BE49-F238E27FC236}">
                <a16:creationId xmlns:a16="http://schemas.microsoft.com/office/drawing/2014/main" id="{B988DEDE-8F33-A99D-EE2A-36E7DB58EB9C}"/>
              </a:ext>
            </a:extLst>
          </p:cNvPr>
          <p:cNvPicPr>
            <a:picLocks noChangeAspect="1"/>
          </p:cNvPicPr>
          <p:nvPr/>
        </p:nvPicPr>
        <p:blipFill>
          <a:blip r:embed="rId5"/>
          <a:stretch>
            <a:fillRect/>
          </a:stretch>
        </p:blipFill>
        <p:spPr>
          <a:xfrm>
            <a:off x="1676400" y="1943100"/>
            <a:ext cx="14259429" cy="6775128"/>
          </a:xfrm>
          <a:prstGeom prst="rect">
            <a:avLst/>
          </a:prstGeom>
        </p:spPr>
      </p:pic>
      <p:sp>
        <p:nvSpPr>
          <p:cNvPr id="7" name="TextBox 4">
            <a:extLst>
              <a:ext uri="{FF2B5EF4-FFF2-40B4-BE49-F238E27FC236}">
                <a16:creationId xmlns:a16="http://schemas.microsoft.com/office/drawing/2014/main" id="{0D5E0BE2-444D-9FE5-4DA7-36DEF412199B}"/>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FA6C94DA-4DC7-AE27-5831-3FA04BF91AD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F5A1F911-E488-A31A-20BE-5932BCAB213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D7B2F48F-F5B8-AFE1-952F-B6300B375AE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Tree>
    <p:extLst>
      <p:ext uri="{BB962C8B-B14F-4D97-AF65-F5344CB8AC3E}">
        <p14:creationId xmlns:p14="http://schemas.microsoft.com/office/powerpoint/2010/main" val="225767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12374-DB7F-F552-B4E2-3264953EA3F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A373C46-AF6C-349F-4509-58DAB14D21E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E66A946-44A2-AD3D-24D2-47F7063746F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CDB94E4-4D93-F7E1-45A1-3153ACC7355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33B734F5-5FBA-8D06-276A-D0B6EABA3FE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735427E8-BD7A-2812-8159-36815E48F85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407144F-3D43-381F-87BE-2031B15AF1D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81B039C7-CAAB-7DCA-ABBE-335FDF7A028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E07259C4-F02C-F40D-D5DB-20B4D9EE7DA5}"/>
              </a:ext>
            </a:extLst>
          </p:cNvPr>
          <p:cNvSpPr txBox="1"/>
          <p:nvPr/>
        </p:nvSpPr>
        <p:spPr>
          <a:xfrm>
            <a:off x="1066800" y="1772351"/>
            <a:ext cx="16383000" cy="7017306"/>
          </a:xfrm>
          <a:prstGeom prst="rect">
            <a:avLst/>
          </a:prstGeom>
          <a:noFill/>
        </p:spPr>
        <p:txBody>
          <a:bodyPr wrap="square">
            <a:spAutoFit/>
          </a:bodyPr>
          <a:lstStyle/>
          <a:p>
            <a:r>
              <a:rPr lang="en-PH" sz="3000" b="1" i="0" u="none" strike="noStrike" baseline="0" dirty="0">
                <a:solidFill>
                  <a:srgbClr val="000000"/>
                </a:solidFill>
                <a:latin typeface="Calibri" panose="020F0502020204030204" pitchFamily="34" charset="0"/>
              </a:rPr>
              <a:t>Session Prerequisites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It is ideal that the CES members have already read or browsed relevant sections of the Facilitator’s Guide prior to this CES, particularly: </a:t>
            </a:r>
          </a:p>
          <a:p>
            <a:pPr marL="914400" lvl="1"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Notes to the Facilitator </a:t>
            </a:r>
          </a:p>
          <a:p>
            <a:pPr marL="914400" lvl="1"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Activity 1: Introductory Activities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 Work-Based Learning Continuum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2: Goals and Structure of the DepEd ALS Work-Based Learning Sessions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3: Using Work-Based Learning to Achieve Your Goals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4: Involving Family in Work-Based Learning </a:t>
            </a:r>
          </a:p>
          <a:p>
            <a:pPr marL="457200" indent="-457200">
              <a:buFont typeface="Arial" panose="020B0604020202020204" pitchFamily="34" charset="0"/>
              <a:buChar char="•"/>
            </a:pPr>
            <a:endParaRPr lang="en-PH" sz="3000" b="1" i="0" u="none" strike="noStrike" baseline="0" dirty="0">
              <a:solidFill>
                <a:srgbClr val="000000"/>
              </a:solidFill>
              <a:latin typeface="Calibri" panose="020F0502020204030204" pitchFamily="34" charset="0"/>
            </a:endParaRPr>
          </a:p>
          <a:p>
            <a:r>
              <a:rPr lang="en-PH" sz="3000" b="1" i="0" u="none" strike="noStrike" baseline="0" dirty="0">
                <a:solidFill>
                  <a:srgbClr val="000000"/>
                </a:solidFill>
                <a:latin typeface="Calibri" panose="020F0502020204030204" pitchFamily="34" charset="0"/>
              </a:rPr>
              <a:t>Duration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The entire session requires approximately two (2) hours. </a:t>
            </a:r>
          </a:p>
          <a:p>
            <a:endParaRPr lang="en-US"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However, it may require additional 15-20 minutes to go through all or some of the expanded ideas in each session. These tips may, however, be given as self-directed learning materials to the CES members. </a:t>
            </a:r>
            <a:endParaRPr lang="en-PH" sz="3000" dirty="0"/>
          </a:p>
        </p:txBody>
      </p:sp>
    </p:spTree>
    <p:extLst>
      <p:ext uri="{BB962C8B-B14F-4D97-AF65-F5344CB8AC3E}">
        <p14:creationId xmlns:p14="http://schemas.microsoft.com/office/powerpoint/2010/main" val="13128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E85A05-F86E-5BF0-D629-125A22C3DDD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821FB94-289A-FEDC-FA8F-35B8E549DF3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0331567-9D49-9D0F-7647-0DB4016B1D51}"/>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8F2455EC-0888-1F9C-6640-96F20C1F9AF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30BDC30-BA2C-0FBD-FC69-50993B468387}"/>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262F4DC-30D7-723C-58B8-36B3D41B382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B94E6084-5ECA-ABB8-4300-3B660CB70A0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9D3BDA4A-977C-14AF-0B7E-E2DC203C591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5FF39B90-8AEE-8372-C26A-9A92C3C7F626}"/>
              </a:ext>
            </a:extLst>
          </p:cNvPr>
          <p:cNvSpPr txBox="1"/>
          <p:nvPr/>
        </p:nvSpPr>
        <p:spPr>
          <a:xfrm>
            <a:off x="1143000" y="2031507"/>
            <a:ext cx="16764000" cy="701730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Preliminaries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800100" lvl="1" indent="-342900">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800100" lvl="1" indent="-342900">
              <a:buAutoNum type="arabicPeriod"/>
            </a:pPr>
            <a:r>
              <a:rPr lang="en-US" sz="3000" b="0" i="0" u="none" strike="noStrike" baseline="0" dirty="0">
                <a:solidFill>
                  <a:srgbClr val="000000"/>
                </a:solidFill>
                <a:latin typeface="Calibri" panose="020F0502020204030204" pitchFamily="34" charset="0"/>
              </a:rPr>
              <a:t>Provide an overview of the CES. </a:t>
            </a:r>
          </a:p>
          <a:p>
            <a:pPr marL="800100" lvl="1" indent="-342900">
              <a:buAutoNum type="arabicPeriod"/>
            </a:pPr>
            <a:r>
              <a:rPr lang="en-US" sz="3000" b="0" i="0" u="none" strike="noStrike" baseline="0" dirty="0">
                <a:solidFill>
                  <a:srgbClr val="000000"/>
                </a:solidFill>
                <a:latin typeface="Calibri" panose="020F0502020204030204" pitchFamily="34" charset="0"/>
              </a:rPr>
              <a:t>Go through the session objectives. </a:t>
            </a:r>
          </a:p>
          <a:p>
            <a:endParaRPr lang="en-US" sz="3000" b="0" i="0" u="none" strike="noStrike" baseline="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971550" lvl="1" indent="-514350">
              <a:buFont typeface="+mj-lt"/>
              <a:buAutoNum type="arabicPeriod"/>
            </a:pPr>
            <a:r>
              <a:rPr lang="en-US" sz="3000" dirty="0">
                <a:solidFill>
                  <a:srgbClr val="000000"/>
                </a:solidFill>
                <a:latin typeface="Calibri" panose="020F0502020204030204" pitchFamily="34" charset="0"/>
              </a:rPr>
              <a:t>Ask the CES members to form four (4) groups. </a:t>
            </a:r>
          </a:p>
          <a:p>
            <a:pPr marL="971550" lvl="1" indent="-514350">
              <a:buFont typeface="+mj-lt"/>
              <a:buAutoNum type="arabicPeriod"/>
            </a:pPr>
            <a:r>
              <a:rPr lang="en-US" sz="3000" dirty="0">
                <a:solidFill>
                  <a:srgbClr val="000000"/>
                </a:solidFill>
                <a:latin typeface="Calibri" panose="020F0502020204030204" pitchFamily="34" charset="0"/>
              </a:rPr>
              <a:t>Encourage them to recall their very first job and think of any advice that they could give their younger selves who were trying to land their first job (5 minutes). </a:t>
            </a:r>
          </a:p>
          <a:p>
            <a:pPr marL="971550" lvl="1" indent="-514350">
              <a:buFont typeface="+mj-lt"/>
              <a:buAutoNum type="arabicPeriod"/>
            </a:pPr>
            <a:r>
              <a:rPr lang="en-US" sz="3000" dirty="0">
                <a:solidFill>
                  <a:srgbClr val="000000"/>
                </a:solidFill>
                <a:latin typeface="Calibri" panose="020F0502020204030204" pitchFamily="34" charset="0"/>
              </a:rPr>
              <a:t>Have them share those pieces of advice with the small group (5 minutes). Note that they will stay with the same  group </a:t>
            </a:r>
            <a:r>
              <a:rPr lang="en-US" sz="3000" b="0" i="0" u="none" strike="noStrike" baseline="0" dirty="0">
                <a:solidFill>
                  <a:srgbClr val="000000"/>
                </a:solidFill>
                <a:latin typeface="Calibri" panose="020F0502020204030204" pitchFamily="34" charset="0"/>
              </a:rPr>
              <a:t>throughout the session. </a:t>
            </a:r>
            <a:endParaRPr lang="en-PH" sz="3000" dirty="0"/>
          </a:p>
        </p:txBody>
      </p:sp>
    </p:spTree>
    <p:extLst>
      <p:ext uri="{BB962C8B-B14F-4D97-AF65-F5344CB8AC3E}">
        <p14:creationId xmlns:p14="http://schemas.microsoft.com/office/powerpoint/2010/main" val="2298897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E6CCD1-F27D-E735-18A7-FE0FEDA9914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79CB1CB-7F70-645F-23C1-39564346E23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65E1E3C-6D82-E652-5EFD-B628C80BEA7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45A70347-CF1D-C46F-54DE-8881D946676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10409D29-C1D2-4FFA-E19C-0D1B75591B43}"/>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E28AB25-7511-CCC8-9AAC-B6B1D3FD7DF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132AEA9E-241E-13B6-CB70-90D455F76A1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0DE6FC4-C602-E476-94EA-183844516F6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0A1B1864-4507-245B-65BF-5820FC76B961}"/>
              </a:ext>
            </a:extLst>
          </p:cNvPr>
          <p:cNvSpPr txBox="1"/>
          <p:nvPr/>
        </p:nvSpPr>
        <p:spPr>
          <a:xfrm>
            <a:off x="1143000" y="2031507"/>
            <a:ext cx="167640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Main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Next, assign the following Module 1 activities to each of the four groups. </a:t>
            </a:r>
          </a:p>
          <a:p>
            <a:pPr marL="914400" lvl="1" indent="-457200">
              <a:buFont typeface="Arial" panose="020B0604020202020204" pitchFamily="34" charset="0"/>
              <a:buChar char="•"/>
            </a:pPr>
            <a:r>
              <a:rPr lang="en-PH" sz="3500" b="0" i="0" u="none" strike="noStrike" baseline="0" dirty="0">
                <a:solidFill>
                  <a:srgbClr val="000000"/>
                </a:solidFill>
                <a:latin typeface="Calibri" panose="020F0502020204030204" pitchFamily="34" charset="0"/>
              </a:rPr>
              <a:t>Activity 1: Introductory Activities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2: Goals and Structure of the DepEd ALS Work-Based Learning Sessions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3: Using Work-Based Learning to Achieve Your Goals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4: Involving Family in Work-Based Learning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Give the CES members 10 minutes to go through their assigned activity, paying close attention to the activity objectives, steps, and provided tools. </a:t>
            </a:r>
          </a:p>
        </p:txBody>
      </p:sp>
    </p:spTree>
    <p:extLst>
      <p:ext uri="{BB962C8B-B14F-4D97-AF65-F5344CB8AC3E}">
        <p14:creationId xmlns:p14="http://schemas.microsoft.com/office/powerpoint/2010/main" val="3680297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AADED-AECE-1810-D63B-6E22EBFE788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4F0412E-F34B-08CD-E791-FB00EA12DA7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1286BBE-FE1C-A7DF-C26B-7B52AEC209A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A23583A-23AE-5661-9076-31336B3AFD0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0DFA554B-EBC9-C4B3-2438-E278CA32073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78157010-7CF7-DAFD-CEEF-F364DE82A9F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50D1DE0-0B7E-211F-2667-F612B8004BD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31B51605-5731-F0F7-058A-93649052935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31522492-8F14-1066-D8EB-3934ADCD755D}"/>
              </a:ext>
            </a:extLst>
          </p:cNvPr>
          <p:cNvSpPr txBox="1"/>
          <p:nvPr/>
        </p:nvSpPr>
        <p:spPr>
          <a:xfrm>
            <a:off x="533400" y="2206209"/>
            <a:ext cx="17602200" cy="4939814"/>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pPr marL="514350" indent="-514350">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each group summarize and present key points of their activity (3 minutes per group). </a:t>
            </a:r>
          </a:p>
          <a:p>
            <a:pPr marL="514350" indent="-514350">
              <a:buFont typeface="+mj-lt"/>
              <a:buAutoNum type="arabicPeriod"/>
            </a:pPr>
            <a:r>
              <a:rPr lang="en-PH" sz="3500" b="0" i="0" u="none" strike="noStrike" baseline="0" dirty="0">
                <a:solidFill>
                  <a:srgbClr val="000000"/>
                </a:solidFill>
                <a:latin typeface="Calibri" panose="020F0502020204030204" pitchFamily="34" charset="0"/>
              </a:rPr>
              <a:t>Discuss: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How do the activity objectives support learners' work readiness?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Are the steps sufficient to achieve the objectives? If not, what modifications could enhance or contextualize them?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What additional considerations are needed when teaching Work-Based Learning Module 1? </a:t>
            </a:r>
            <a:endParaRPr lang="en-PH" sz="3500" dirty="0"/>
          </a:p>
        </p:txBody>
      </p:sp>
    </p:spTree>
    <p:extLst>
      <p:ext uri="{BB962C8B-B14F-4D97-AF65-F5344CB8AC3E}">
        <p14:creationId xmlns:p14="http://schemas.microsoft.com/office/powerpoint/2010/main" val="211449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66B71C-79D2-CE8B-47C5-CEFFC9432F7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51B89B4-5838-B93D-7255-58206943B44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DABD77E-38D1-6CB5-B793-D6C52670698B}"/>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B46B311E-A857-E6B9-F0A4-90C0388A3A6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0D18AB77-6244-5B31-074C-ABF00D278E7C}"/>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EAB2C4B-252F-EEB6-F84E-8D95767F3995}"/>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F1FE01C-C610-DDCD-D327-B637DB03A80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72920643-CB95-625F-8C62-3F7310714BB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9EB46793-EA57-1D35-E79B-D9406341A9E6}"/>
              </a:ext>
            </a:extLst>
          </p:cNvPr>
          <p:cNvSpPr txBox="1"/>
          <p:nvPr/>
        </p:nvSpPr>
        <p:spPr>
          <a:xfrm>
            <a:off x="1066800" y="2206209"/>
            <a:ext cx="170688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To better prepare for the delivery of </a:t>
            </a:r>
            <a:r>
              <a:rPr lang="en-US" sz="3500" b="0" i="1" u="none" strike="noStrike" baseline="0" dirty="0">
                <a:solidFill>
                  <a:srgbClr val="000000"/>
                </a:solidFill>
                <a:latin typeface="Calibri" panose="020F0502020204030204" pitchFamily="34" charset="0"/>
              </a:rPr>
              <a:t>Work-Based Learning </a:t>
            </a:r>
            <a:r>
              <a:rPr lang="en-US" sz="3500" b="0" i="0" u="none" strike="noStrike" baseline="0" dirty="0">
                <a:solidFill>
                  <a:srgbClr val="000000"/>
                </a:solidFill>
                <a:latin typeface="Calibri" panose="020F0502020204030204" pitchFamily="34" charset="0"/>
              </a:rPr>
              <a:t>Module 1, let us go through some suggested tips that you may find helpful during the process. </a:t>
            </a:r>
          </a:p>
          <a:p>
            <a:endParaRPr lang="en-US" sz="3500" b="0" i="0" u="none" strike="noStrike" baseline="0" dirty="0">
              <a:solidFill>
                <a:srgbClr val="000000"/>
              </a:solidFill>
              <a:latin typeface="Calibri" panose="020F0502020204030204" pitchFamily="34" charset="0"/>
            </a:endParaRPr>
          </a:p>
          <a:p>
            <a:pPr marL="514350" indent="-514350">
              <a:buAutoNum type="arabicPeriod"/>
            </a:pPr>
            <a:r>
              <a:rPr lang="en-US" sz="3500" b="0" i="0" u="none" strike="noStrike" baseline="0" dirty="0">
                <a:solidFill>
                  <a:srgbClr val="000000"/>
                </a:solidFill>
                <a:latin typeface="Calibri" panose="020F0502020204030204" pitchFamily="34" charset="0"/>
              </a:rPr>
              <a:t>Introducing the concept of work-based learning and the </a:t>
            </a:r>
            <a:r>
              <a:rPr lang="en-US" sz="3500" b="0" i="1" u="none" strike="noStrike" baseline="0" dirty="0">
                <a:solidFill>
                  <a:srgbClr val="000000"/>
                </a:solidFill>
                <a:latin typeface="Calibri" panose="020F0502020204030204" pitchFamily="34" charset="0"/>
              </a:rPr>
              <a:t>Work-Based Learning </a:t>
            </a:r>
            <a:r>
              <a:rPr lang="en-US" sz="3500" b="0" i="0" u="none" strike="noStrike" baseline="0" dirty="0">
                <a:solidFill>
                  <a:srgbClr val="000000"/>
                </a:solidFill>
                <a:latin typeface="Calibri" panose="020F0502020204030204" pitchFamily="34" charset="0"/>
              </a:rPr>
              <a:t>activities </a:t>
            </a:r>
          </a:p>
          <a:p>
            <a:pPr marL="514350" indent="-514350">
              <a:buAutoNum type="arabicPeriod"/>
            </a:pPr>
            <a:endParaRPr lang="en-US"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The </a:t>
            </a:r>
            <a:r>
              <a:rPr lang="en-US" sz="3500" b="0" i="1" u="none" strike="noStrike" baseline="0" dirty="0">
                <a:solidFill>
                  <a:srgbClr val="000000"/>
                </a:solidFill>
                <a:latin typeface="Calibri" panose="020F0502020204030204" pitchFamily="34" charset="0"/>
              </a:rPr>
              <a:t>Work-Based Learning Continuum </a:t>
            </a:r>
            <a:r>
              <a:rPr lang="en-US" sz="3500" b="0" i="0" u="none" strike="noStrike" baseline="0" dirty="0">
                <a:solidFill>
                  <a:srgbClr val="000000"/>
                </a:solidFill>
                <a:latin typeface="Calibri" panose="020F0502020204030204" pitchFamily="34" charset="0"/>
              </a:rPr>
              <a:t>(see following below) provides a visual representation of how learners can acquire work readiness skills through a series of learning experiences. </a:t>
            </a:r>
            <a:r>
              <a:rPr lang="en-US" sz="3500" b="0" i="1" u="none" strike="noStrike" baseline="0" dirty="0">
                <a:solidFill>
                  <a:srgbClr val="000000"/>
                </a:solidFill>
                <a:latin typeface="Calibri" panose="020F0502020204030204" pitchFamily="34" charset="0"/>
              </a:rPr>
              <a:t>Work-Based Learning </a:t>
            </a:r>
            <a:r>
              <a:rPr lang="en-US" sz="3500" b="0" i="0" u="none" strike="noStrike" baseline="0" dirty="0">
                <a:solidFill>
                  <a:srgbClr val="000000"/>
                </a:solidFill>
                <a:latin typeface="Calibri" panose="020F0502020204030204" pitchFamily="34" charset="0"/>
              </a:rPr>
              <a:t>activities focus on work exposure and work experience. </a:t>
            </a:r>
            <a:endParaRPr lang="en-PH" sz="3500" dirty="0"/>
          </a:p>
        </p:txBody>
      </p:sp>
    </p:spTree>
    <p:extLst>
      <p:ext uri="{BB962C8B-B14F-4D97-AF65-F5344CB8AC3E}">
        <p14:creationId xmlns:p14="http://schemas.microsoft.com/office/powerpoint/2010/main" val="214490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516D07-524A-120F-A2EC-9E360D62973C}"/>
            </a:ext>
          </a:extLst>
        </p:cNvPr>
        <p:cNvGrpSpPr/>
        <p:nvPr/>
      </p:nvGrpSpPr>
      <p:grpSpPr>
        <a:xfrm>
          <a:off x="0" y="0"/>
          <a:ext cx="0" cy="0"/>
          <a:chOff x="0" y="0"/>
          <a:chExt cx="0" cy="0"/>
        </a:xfrm>
      </p:grpSpPr>
      <p:pic>
        <p:nvPicPr>
          <p:cNvPr id="3" name="Picture 2" descr="A diagram of a work flow&#10;&#10;Description automatically generated">
            <a:extLst>
              <a:ext uri="{FF2B5EF4-FFF2-40B4-BE49-F238E27FC236}">
                <a16:creationId xmlns:a16="http://schemas.microsoft.com/office/drawing/2014/main" id="{0BD32AAC-4406-D2E6-7F1A-862212614D47}"/>
              </a:ext>
            </a:extLst>
          </p:cNvPr>
          <p:cNvPicPr>
            <a:picLocks noChangeAspect="1"/>
          </p:cNvPicPr>
          <p:nvPr/>
        </p:nvPicPr>
        <p:blipFill>
          <a:blip r:embed="rId2"/>
          <a:stretch>
            <a:fillRect/>
          </a:stretch>
        </p:blipFill>
        <p:spPr>
          <a:xfrm>
            <a:off x="1547652" y="1104581"/>
            <a:ext cx="15486592" cy="8077519"/>
          </a:xfrm>
          <a:prstGeom prst="rect">
            <a:avLst/>
          </a:prstGeom>
        </p:spPr>
      </p:pic>
      <p:sp>
        <p:nvSpPr>
          <p:cNvPr id="5" name="Freeform 5">
            <a:extLst>
              <a:ext uri="{FF2B5EF4-FFF2-40B4-BE49-F238E27FC236}">
                <a16:creationId xmlns:a16="http://schemas.microsoft.com/office/drawing/2014/main" id="{22D8FFA4-5AEE-AB7E-1DAA-6844C2FB2A2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75B507F-1CC9-DB17-8CF7-622DC68831C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DA266BDA-3585-FC20-4792-A1C6FD49EA0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5A65E88-0530-4067-8292-699C50218EB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4BA4A0E1-3F41-7EE8-BB4A-22EAE6F650D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FD7C67B-71AA-336C-A04E-249575DB794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2816C30-3FD1-4121-BBFF-17A52015743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Tree>
    <p:extLst>
      <p:ext uri="{BB962C8B-B14F-4D97-AF65-F5344CB8AC3E}">
        <p14:creationId xmlns:p14="http://schemas.microsoft.com/office/powerpoint/2010/main" val="209474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81A8-B3EC-C934-C6D9-CF4FE93535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228216-221B-69FE-7146-0918A90F93E6}"/>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22F74825-B1EE-5E00-5D3E-0FECAFE35972}"/>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1B23B51E-0D81-7B86-FE3E-FA2BC88E438A}"/>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069D31D7-6024-8FB5-D52F-B338A2FD5BD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6" name="TextBox 6">
            <a:extLst>
              <a:ext uri="{FF2B5EF4-FFF2-40B4-BE49-F238E27FC236}">
                <a16:creationId xmlns:a16="http://schemas.microsoft.com/office/drawing/2014/main" id="{08086D29-F94D-F576-BD15-08E75BB01A41}"/>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
        <p:nvSpPr>
          <p:cNvPr id="7" name="Google Shape;62;p14">
            <a:extLst>
              <a:ext uri="{FF2B5EF4-FFF2-40B4-BE49-F238E27FC236}">
                <a16:creationId xmlns:a16="http://schemas.microsoft.com/office/drawing/2014/main" id="{592DD629-FD7D-FBC6-1A28-53D5F73CCA58}"/>
              </a:ext>
            </a:extLst>
          </p:cNvPr>
          <p:cNvSpPr txBox="1">
            <a:spLocks noGrp="1"/>
          </p:cNvSpPr>
          <p:nvPr/>
        </p:nvSpPr>
        <p:spPr>
          <a:xfrm>
            <a:off x="781050" y="1920326"/>
            <a:ext cx="16725900" cy="64463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57187" algn="just" rtl="0">
              <a:lnSpc>
                <a:spcPct val="95000"/>
              </a:lnSpc>
              <a:spcBef>
                <a:spcPts val="0"/>
              </a:spcBef>
              <a:spcAft>
                <a:spcPts val="0"/>
              </a:spcAft>
              <a:buSzPts val="2025"/>
              <a:buChar char="●"/>
            </a:pPr>
            <a:r>
              <a:rPr lang="en-US" sz="3500" b="0" i="0" u="none" strike="noStrike" baseline="0" dirty="0">
                <a:solidFill>
                  <a:srgbClr val="000000"/>
                </a:solidFill>
                <a:latin typeface="Calibri" panose="020F0502020204030204" pitchFamily="34" charset="0"/>
              </a:rPr>
              <a:t>Developed in partnership with the DepEd Bureau of Alternative Education (BAE) and funded by USAID's Opportunity 2.0 Program, </a:t>
            </a:r>
            <a:r>
              <a:rPr lang="en-US" sz="3500" b="1" i="0" u="none" strike="noStrike" baseline="0" dirty="0">
                <a:solidFill>
                  <a:srgbClr val="000000"/>
                </a:solidFill>
                <a:latin typeface="Calibri" panose="020F0502020204030204" pitchFamily="34" charset="0"/>
              </a:rPr>
              <a:t>this CES guide serves as a resource for ALS teachers. It aids in teaching and supporting learners to achieve employment and livelihood goals. </a:t>
            </a:r>
          </a:p>
          <a:p>
            <a:pPr marL="457200" lvl="0" indent="-357187" algn="just" rtl="0">
              <a:lnSpc>
                <a:spcPct val="95000"/>
              </a:lnSpc>
              <a:spcBef>
                <a:spcPts val="0"/>
              </a:spcBef>
              <a:spcAft>
                <a:spcPts val="0"/>
              </a:spcAft>
              <a:buSzPts val="2025"/>
              <a:buChar char="●"/>
            </a:pPr>
            <a:endParaRPr lang="en-US" sz="3500" b="1" dirty="0">
              <a:solidFill>
                <a:schemeClr val="tx1"/>
              </a:solidFill>
              <a:latin typeface="+mj-lt"/>
            </a:endParaRPr>
          </a:p>
          <a:p>
            <a:pPr marL="457200" lvl="0" indent="-357187" algn="just" rtl="0">
              <a:lnSpc>
                <a:spcPct val="95000"/>
              </a:lnSpc>
              <a:spcBef>
                <a:spcPts val="0"/>
              </a:spcBef>
              <a:spcAft>
                <a:spcPts val="0"/>
              </a:spcAft>
              <a:buSzPts val="2025"/>
              <a:buChar char="●"/>
            </a:pPr>
            <a:r>
              <a:rPr lang="en-US" sz="3500" b="1" dirty="0">
                <a:solidFill>
                  <a:srgbClr val="000000"/>
                </a:solidFill>
                <a:latin typeface="Calibri" panose="020F0502020204030204" pitchFamily="34" charset="0"/>
              </a:rPr>
              <a:t>It e</a:t>
            </a:r>
            <a:r>
              <a:rPr lang="en-US" sz="3500" b="1" i="0" u="none" strike="noStrike" baseline="0" dirty="0">
                <a:solidFill>
                  <a:srgbClr val="000000"/>
                </a:solidFill>
                <a:latin typeface="Calibri" panose="020F0502020204030204" pitchFamily="34" charset="0"/>
              </a:rPr>
              <a:t>mphasizes employment readiness competencies, </a:t>
            </a:r>
            <a:r>
              <a:rPr lang="en-US" sz="3500" b="0" i="0" u="none" strike="noStrike" baseline="0" dirty="0">
                <a:solidFill>
                  <a:srgbClr val="000000"/>
                </a:solidFill>
                <a:latin typeface="Calibri" panose="020F0502020204030204" pitchFamily="34" charset="0"/>
              </a:rPr>
              <a:t>rooted in the Work-Based Learning materials developed by the Education Development Center, Inc. as a global resource. </a:t>
            </a:r>
          </a:p>
          <a:p>
            <a:pPr marL="457200" lvl="0" indent="-357187" algn="just" rtl="0">
              <a:lnSpc>
                <a:spcPct val="95000"/>
              </a:lnSpc>
              <a:spcBef>
                <a:spcPts val="0"/>
              </a:spcBef>
              <a:spcAft>
                <a:spcPts val="0"/>
              </a:spcAft>
              <a:buSzPts val="2025"/>
              <a:buChar char="●"/>
            </a:pPr>
            <a:endParaRPr lang="en-US" sz="3500" dirty="0">
              <a:solidFill>
                <a:schemeClr val="tx1"/>
              </a:solidFill>
              <a:latin typeface="+mj-lt"/>
            </a:endParaRPr>
          </a:p>
          <a:p>
            <a:pPr indent="-356870" algn="just">
              <a:lnSpc>
                <a:spcPct val="95000"/>
              </a:lnSpc>
              <a:buSzPts val="2025"/>
            </a:pPr>
            <a:r>
              <a:rPr lang="en-US" sz="3500" dirty="0">
                <a:solidFill>
                  <a:schemeClr val="tx1"/>
                </a:solidFill>
                <a:latin typeface="+mj-lt"/>
              </a:rPr>
              <a:t>Aligned with the DepEd ALS Curriculum, particularly Learning Strand 4 on Life and Career Skills, </a:t>
            </a:r>
            <a:r>
              <a:rPr lang="en-US" sz="3500" b="1" i="1" dirty="0">
                <a:solidFill>
                  <a:schemeClr val="tx1"/>
                </a:solidFill>
                <a:latin typeface="+mj-lt"/>
              </a:rPr>
              <a:t>Work-Based Learning</a:t>
            </a:r>
            <a:r>
              <a:rPr lang="en-US" sz="3500" b="1" dirty="0">
                <a:solidFill>
                  <a:schemeClr val="tx1"/>
                </a:solidFill>
                <a:latin typeface="+mj-lt"/>
              </a:rPr>
              <a:t> allows learners to go through a series of </a:t>
            </a:r>
            <a:r>
              <a:rPr lang="en-US" sz="3500" b="1" i="0" u="none" strike="noStrike" baseline="0" dirty="0">
                <a:solidFill>
                  <a:srgbClr val="000000"/>
                </a:solidFill>
                <a:latin typeface="Calibri"/>
              </a:rPr>
              <a:t>experiential learning. Through these activities, learners gain life and work readiness skills preparing them for real-world employment opportunities. </a:t>
            </a:r>
            <a:endParaRPr lang="en-US" sz="3500" b="1" dirty="0">
              <a:solidFill>
                <a:schemeClr val="tx1"/>
              </a:solidFill>
              <a:latin typeface="Calibri"/>
            </a:endParaRPr>
          </a:p>
        </p:txBody>
      </p:sp>
    </p:spTree>
    <p:extLst>
      <p:ext uri="{BB962C8B-B14F-4D97-AF65-F5344CB8AC3E}">
        <p14:creationId xmlns:p14="http://schemas.microsoft.com/office/powerpoint/2010/main" val="143293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6C7A64-5C9D-A3EB-A850-C1D7C8AB589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FEAA390-9F31-12DE-43AA-D139363272D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CCB0861-3DEB-B31E-1CCC-6C956312A525}"/>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82EE48C-3232-65BA-C369-D467FBD1844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9FAD9CB-739F-7E85-56A4-867549F13583}"/>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8801A685-D327-0263-1C0D-E3B985F58167}"/>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754F9338-8841-4E38-CA88-A21E7443EED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2A5793BB-FFE3-1A05-AD24-BC2BEFB0DA4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3" name="TextBox 12">
            <a:extLst>
              <a:ext uri="{FF2B5EF4-FFF2-40B4-BE49-F238E27FC236}">
                <a16:creationId xmlns:a16="http://schemas.microsoft.com/office/drawing/2014/main" id="{E1DF990E-6518-8EED-11AB-0FF8BF34E9F7}"/>
              </a:ext>
            </a:extLst>
          </p:cNvPr>
          <p:cNvSpPr txBox="1"/>
          <p:nvPr/>
        </p:nvSpPr>
        <p:spPr>
          <a:xfrm>
            <a:off x="1066800" y="2771842"/>
            <a:ext cx="16611599" cy="4401205"/>
          </a:xfrm>
          <a:prstGeom prst="rect">
            <a:avLst/>
          </a:prstGeom>
          <a:noFill/>
        </p:spPr>
        <p:txBody>
          <a:bodyPr wrap="square">
            <a:spAutoFit/>
          </a:bodyPr>
          <a:lstStyle/>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Through work exposure, learners learn by looking and listening. Eventually, the learners do real tasks as they are immersed in work experience. </a:t>
            </a:r>
          </a:p>
          <a:p>
            <a:endParaRPr lang="en-US"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a:t>
            </a:r>
            <a:r>
              <a:rPr lang="en-US" sz="3500" b="1" i="0" u="none" strike="noStrike" baseline="0" dirty="0">
                <a:solidFill>
                  <a:srgbClr val="000000"/>
                </a:solidFill>
                <a:latin typeface="Calibri" panose="020F0502020204030204" pitchFamily="34" charset="0"/>
              </a:rPr>
              <a:t>Note to the CES facilitator</a:t>
            </a:r>
            <a:r>
              <a:rPr lang="en-US" sz="3500" b="0" i="0" u="none" strike="noStrike" baseline="0" dirty="0">
                <a:solidFill>
                  <a:srgbClr val="000000"/>
                </a:solidFill>
                <a:latin typeface="Calibri" panose="020F0502020204030204" pitchFamily="34" charset="0"/>
              </a:rPr>
              <a:t>: It would be good to highlight that </a:t>
            </a:r>
            <a:r>
              <a:rPr lang="en-US" sz="3500" b="0" i="1" u="none" strike="noStrike" baseline="0" dirty="0">
                <a:solidFill>
                  <a:srgbClr val="000000"/>
                </a:solidFill>
                <a:latin typeface="Calibri" panose="020F0502020204030204" pitchFamily="34" charset="0"/>
              </a:rPr>
              <a:t>work exposure </a:t>
            </a:r>
            <a:r>
              <a:rPr lang="en-US" sz="3500" b="0" i="0" u="none" strike="noStrike" baseline="0" dirty="0">
                <a:solidFill>
                  <a:srgbClr val="000000"/>
                </a:solidFill>
                <a:latin typeface="Calibri" panose="020F0502020204030204" pitchFamily="34" charset="0"/>
              </a:rPr>
              <a:t>and </a:t>
            </a:r>
            <a:r>
              <a:rPr lang="en-US" sz="3500" b="0" i="1" u="none" strike="noStrike" baseline="0" dirty="0">
                <a:solidFill>
                  <a:srgbClr val="000000"/>
                </a:solidFill>
                <a:latin typeface="Calibri" panose="020F0502020204030204" pitchFamily="34" charset="0"/>
              </a:rPr>
              <a:t>work experience </a:t>
            </a:r>
            <a:r>
              <a:rPr lang="en-US" sz="3500" b="0" i="0" u="none" strike="noStrike" baseline="0" dirty="0">
                <a:solidFill>
                  <a:srgbClr val="000000"/>
                </a:solidFill>
                <a:latin typeface="Calibri" panose="020F0502020204030204" pitchFamily="34" charset="0"/>
              </a:rPr>
              <a:t>can help the learners reach their goals of finding a job or livelihood. To learn more about the process of </a:t>
            </a:r>
            <a:r>
              <a:rPr lang="en-US" sz="3500" b="0" i="1" u="none" strike="noStrike" baseline="0" dirty="0">
                <a:solidFill>
                  <a:srgbClr val="000000"/>
                </a:solidFill>
                <a:latin typeface="Calibri" panose="020F0502020204030204" pitchFamily="34" charset="0"/>
              </a:rPr>
              <a:t>Work-Based Learning</a:t>
            </a:r>
            <a:r>
              <a:rPr lang="en-US" sz="3500" b="0" i="0" u="none" strike="noStrike" baseline="0" dirty="0">
                <a:solidFill>
                  <a:srgbClr val="000000"/>
                </a:solidFill>
                <a:latin typeface="Calibri" panose="020F0502020204030204" pitchFamily="34" charset="0"/>
              </a:rPr>
              <a:t>, refer to </a:t>
            </a:r>
            <a:r>
              <a:rPr lang="en-US" sz="3500" b="0" i="1" u="none" strike="noStrike" baseline="0" dirty="0">
                <a:solidFill>
                  <a:srgbClr val="000000"/>
                </a:solidFill>
                <a:latin typeface="Calibri" panose="020F0502020204030204" pitchFamily="34" charset="0"/>
              </a:rPr>
              <a:t>“How Does Work-Based Learning Work” </a:t>
            </a:r>
            <a:r>
              <a:rPr lang="en-US" sz="3500" b="0" i="0" u="none" strike="noStrike" baseline="0" dirty="0">
                <a:solidFill>
                  <a:srgbClr val="000000"/>
                </a:solidFill>
                <a:latin typeface="Calibri" panose="020F0502020204030204" pitchFamily="34" charset="0"/>
              </a:rPr>
              <a:t>section of the Facilitator’s Guide.)</a:t>
            </a:r>
          </a:p>
          <a:p>
            <a:endParaRPr lang="en-US" sz="35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0621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1F45EF-8970-DE5B-0616-8F6E03C0636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CA54E68-D756-D20B-D6ED-DFD9B4E888B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5C72FA2-9A2B-1C87-6C32-C14A3D6CF07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50C6056-FBC1-890A-BC80-72182881B9E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934D0058-CCE8-4F5C-C6D8-6378FF3C2C6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4F9C26B-263B-81DB-FFC3-E081C822765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151F8BA7-9EB1-A4B0-D043-5843DD442F6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D193804-F2DC-FC44-9E92-ACA80998E4B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graphicFrame>
        <p:nvGraphicFramePr>
          <p:cNvPr id="3" name="Table 2">
            <a:extLst>
              <a:ext uri="{FF2B5EF4-FFF2-40B4-BE49-F238E27FC236}">
                <a16:creationId xmlns:a16="http://schemas.microsoft.com/office/drawing/2014/main" id="{A3300F85-896B-F4CA-0C42-A44E0B5CFEAA}"/>
              </a:ext>
            </a:extLst>
          </p:cNvPr>
          <p:cNvGraphicFramePr>
            <a:graphicFrameLocks noGrp="1"/>
          </p:cNvGraphicFramePr>
          <p:nvPr>
            <p:extLst>
              <p:ext uri="{D42A27DB-BD31-4B8C-83A1-F6EECF244321}">
                <p14:modId xmlns:p14="http://schemas.microsoft.com/office/powerpoint/2010/main" val="2241645737"/>
              </p:ext>
            </p:extLst>
          </p:nvPr>
        </p:nvGraphicFramePr>
        <p:xfrm>
          <a:off x="1295400" y="4139764"/>
          <a:ext cx="15697200" cy="3291840"/>
        </p:xfrm>
        <a:graphic>
          <a:graphicData uri="http://schemas.openxmlformats.org/drawingml/2006/table">
            <a:tbl>
              <a:tblPr firstRow="1" bandRow="1">
                <a:tableStyleId>{5C22544A-7EE6-4342-B048-85BDC9FD1C3A}</a:tableStyleId>
              </a:tblPr>
              <a:tblGrid>
                <a:gridCol w="5598459">
                  <a:extLst>
                    <a:ext uri="{9D8B030D-6E8A-4147-A177-3AD203B41FA5}">
                      <a16:colId xmlns:a16="http://schemas.microsoft.com/office/drawing/2014/main" val="1229043289"/>
                    </a:ext>
                  </a:extLst>
                </a:gridCol>
                <a:gridCol w="10098741">
                  <a:extLst>
                    <a:ext uri="{9D8B030D-6E8A-4147-A177-3AD203B41FA5}">
                      <a16:colId xmlns:a16="http://schemas.microsoft.com/office/drawing/2014/main" val="121850913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3000" b="1" i="0" u="none" strike="noStrike" kern="1200" baseline="0" dirty="0">
                          <a:solidFill>
                            <a:schemeClr val="lt1"/>
                          </a:solidFill>
                          <a:latin typeface="+mn-lt"/>
                          <a:ea typeface="+mn-ea"/>
                          <a:cs typeface="+mn-cs"/>
                        </a:rPr>
                        <a:t>GOALS </a:t>
                      </a:r>
                      <a:r>
                        <a:rPr lang="en-PH" sz="3000" b="0" i="0" u="none" strike="noStrike" kern="1200" baseline="0" dirty="0">
                          <a:solidFill>
                            <a:schemeClr val="lt1"/>
                          </a:solidFill>
                          <a:latin typeface="+mn-lt"/>
                          <a:ea typeface="+mn-ea"/>
                          <a:cs typeface="+mn-cs"/>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3000" b="1" i="0" u="none" strike="noStrike" kern="1200" baseline="0" dirty="0">
                          <a:solidFill>
                            <a:schemeClr val="lt1"/>
                          </a:solidFill>
                          <a:latin typeface="+mn-lt"/>
                          <a:ea typeface="+mn-ea"/>
                          <a:cs typeface="+mn-cs"/>
                        </a:rPr>
                        <a:t>BENEFITS </a:t>
                      </a:r>
                      <a:endParaRPr lang="en-PH" sz="3000" b="0" i="0" u="none" strike="noStrike" kern="1200" baseline="0" dirty="0">
                        <a:solidFill>
                          <a:schemeClr val="lt1"/>
                        </a:solidFill>
                        <a:latin typeface="+mn-lt"/>
                        <a:ea typeface="+mn-ea"/>
                        <a:cs typeface="+mn-cs"/>
                      </a:endParaRPr>
                    </a:p>
                  </a:txBody>
                  <a:tcPr/>
                </a:tc>
                <a:extLst>
                  <a:ext uri="{0D108BD9-81ED-4DB2-BD59-A6C34878D82A}">
                    <a16:rowId xmlns:a16="http://schemas.microsoft.com/office/drawing/2014/main" val="1464271807"/>
                  </a:ext>
                </a:extLst>
              </a:tr>
              <a:tr h="370840">
                <a:tc>
                  <a:txBody>
                    <a:bodyPr/>
                    <a:lstStyle/>
                    <a:p>
                      <a:pPr marL="514350" indent="-514350">
                        <a:buFont typeface="+mj-lt"/>
                        <a:buAutoNum type="arabicPeriod"/>
                      </a:pPr>
                      <a:r>
                        <a:rPr lang="en-PH" sz="3000" b="0" i="0" u="none" strike="noStrike" kern="1200" baseline="0" dirty="0">
                          <a:solidFill>
                            <a:schemeClr val="dk1"/>
                          </a:solidFill>
                          <a:latin typeface="+mn-lt"/>
                          <a:ea typeface="+mn-ea"/>
                          <a:cs typeface="+mn-cs"/>
                        </a:rPr>
                        <a:t>Build a professional network </a:t>
                      </a:r>
                    </a:p>
                  </a:txBody>
                  <a:tcPr/>
                </a:tc>
                <a:tc>
                  <a:txBody>
                    <a:bodyPr/>
                    <a:lstStyle/>
                    <a:p>
                      <a:pPr marL="514350" indent="-514350">
                        <a:buFont typeface="+mj-lt"/>
                        <a:buAutoNum type="arabicPeriod"/>
                      </a:pPr>
                      <a:r>
                        <a:rPr lang="en-US" sz="3000" b="0" i="0" u="none" strike="noStrike" kern="1200" baseline="0" dirty="0">
                          <a:solidFill>
                            <a:schemeClr val="dk1"/>
                          </a:solidFill>
                          <a:latin typeface="+mn-lt"/>
                          <a:ea typeface="+mn-ea"/>
                          <a:cs typeface="+mn-cs"/>
                        </a:rPr>
                        <a:t>More job and business opportunities </a:t>
                      </a:r>
                    </a:p>
                  </a:txBody>
                  <a:tcPr/>
                </a:tc>
                <a:extLst>
                  <a:ext uri="{0D108BD9-81ED-4DB2-BD59-A6C34878D82A}">
                    <a16:rowId xmlns:a16="http://schemas.microsoft.com/office/drawing/2014/main" val="3237444152"/>
                  </a:ext>
                </a:extLst>
              </a:tr>
              <a:tr h="370840">
                <a:tc>
                  <a:txBody>
                    <a:bodyPr/>
                    <a:lstStyle/>
                    <a:p>
                      <a:pPr marL="0" indent="0">
                        <a:buFont typeface="+mj-lt"/>
                        <a:buNone/>
                      </a:pPr>
                      <a:r>
                        <a:rPr lang="en-PH" sz="3000" b="0" i="0" u="none" strike="noStrike" kern="1200" baseline="0" dirty="0">
                          <a:solidFill>
                            <a:schemeClr val="dk1"/>
                          </a:solidFill>
                          <a:latin typeface="+mn-lt"/>
                          <a:ea typeface="+mn-ea"/>
                          <a:cs typeface="+mn-cs"/>
                        </a:rPr>
                        <a:t>2. Practice work-related skills </a:t>
                      </a:r>
                    </a:p>
                  </a:txBody>
                  <a:tcPr/>
                </a:tc>
                <a:tc>
                  <a:txBody>
                    <a:bodyPr/>
                    <a:lstStyle/>
                    <a:p>
                      <a:pPr marL="0" indent="0">
                        <a:buFont typeface="+mj-lt"/>
                        <a:buNone/>
                      </a:pPr>
                      <a:r>
                        <a:rPr lang="en-PH" sz="3000" b="0" i="0" u="none" strike="noStrike" kern="1200" baseline="0" dirty="0">
                          <a:solidFill>
                            <a:schemeClr val="dk1"/>
                          </a:solidFill>
                          <a:latin typeface="+mn-lt"/>
                          <a:ea typeface="+mn-ea"/>
                          <a:cs typeface="+mn-cs"/>
                        </a:rPr>
                        <a:t>2. Elevated career prospects </a:t>
                      </a:r>
                    </a:p>
                  </a:txBody>
                  <a:tcPr/>
                </a:tc>
                <a:extLst>
                  <a:ext uri="{0D108BD9-81ED-4DB2-BD59-A6C34878D82A}">
                    <a16:rowId xmlns:a16="http://schemas.microsoft.com/office/drawing/2014/main" val="1178100086"/>
                  </a:ext>
                </a:extLst>
              </a:tr>
              <a:tr h="411480">
                <a:tc>
                  <a:txBody>
                    <a:bodyPr/>
                    <a:lstStyle/>
                    <a:p>
                      <a:pPr marL="0" indent="0">
                        <a:buFont typeface="+mj-lt"/>
                        <a:buNone/>
                      </a:pPr>
                      <a:r>
                        <a:rPr lang="en-US" sz="3000" b="0" i="0" u="none" strike="noStrike" kern="1200" baseline="0" dirty="0">
                          <a:solidFill>
                            <a:schemeClr val="dk1"/>
                          </a:solidFill>
                          <a:latin typeface="+mn-lt"/>
                          <a:ea typeface="+mn-ea"/>
                          <a:cs typeface="+mn-cs"/>
                        </a:rPr>
                        <a:t>3. Sample different types of work </a:t>
                      </a:r>
                    </a:p>
                  </a:txBody>
                  <a:tcPr/>
                </a:tc>
                <a:tc>
                  <a:txBody>
                    <a:bodyPr/>
                    <a:lstStyle/>
                    <a:p>
                      <a:pPr marL="0" indent="0">
                        <a:buFont typeface="+mj-lt"/>
                        <a:buNone/>
                      </a:pPr>
                      <a:r>
                        <a:rPr lang="en-PH" sz="3000" b="0" i="0" u="none" strike="noStrike" kern="1200" baseline="0" dirty="0">
                          <a:solidFill>
                            <a:schemeClr val="dk1"/>
                          </a:solidFill>
                          <a:latin typeface="+mn-lt"/>
                          <a:ea typeface="+mn-ea"/>
                          <a:cs typeface="+mn-cs"/>
                        </a:rPr>
                        <a:t>3. Avoidance of job mismatch </a:t>
                      </a:r>
                    </a:p>
                  </a:txBody>
                  <a:tcPr/>
                </a:tc>
                <a:extLst>
                  <a:ext uri="{0D108BD9-81ED-4DB2-BD59-A6C34878D82A}">
                    <a16:rowId xmlns:a16="http://schemas.microsoft.com/office/drawing/2014/main" val="3140647774"/>
                  </a:ext>
                </a:extLst>
              </a:tr>
              <a:tr h="370840">
                <a:tc>
                  <a:txBody>
                    <a:bodyPr/>
                    <a:lstStyle/>
                    <a:p>
                      <a:pPr marL="0" indent="0">
                        <a:buFont typeface="+mj-lt"/>
                        <a:buNone/>
                      </a:pPr>
                      <a:r>
                        <a:rPr lang="en-PH" sz="3000" b="0" i="0" u="none" strike="noStrike" kern="1200" baseline="0" dirty="0">
                          <a:solidFill>
                            <a:schemeClr val="dk1"/>
                          </a:solidFill>
                          <a:latin typeface="+mn-lt"/>
                          <a:ea typeface="+mn-ea"/>
                          <a:cs typeface="+mn-cs"/>
                        </a:rPr>
                        <a:t>4. Prepare for internship </a:t>
                      </a:r>
                    </a:p>
                  </a:txBody>
                  <a:tcPr/>
                </a:tc>
                <a:tc>
                  <a:txBody>
                    <a:bodyPr/>
                    <a:lstStyle/>
                    <a:p>
                      <a:pPr marL="0" indent="0">
                        <a:buFont typeface="+mj-lt"/>
                        <a:buNone/>
                      </a:pPr>
                      <a:r>
                        <a:rPr lang="en-PH" sz="3000" b="0" i="0" u="none" strike="noStrike" kern="1200" baseline="0" dirty="0">
                          <a:solidFill>
                            <a:schemeClr val="dk1"/>
                          </a:solidFill>
                          <a:latin typeface="+mn-lt"/>
                          <a:ea typeface="+mn-ea"/>
                          <a:cs typeface="+mn-cs"/>
                        </a:rPr>
                        <a:t>4. Successful internship experience </a:t>
                      </a:r>
                    </a:p>
                  </a:txBody>
                  <a:tcPr/>
                </a:tc>
                <a:extLst>
                  <a:ext uri="{0D108BD9-81ED-4DB2-BD59-A6C34878D82A}">
                    <a16:rowId xmlns:a16="http://schemas.microsoft.com/office/drawing/2014/main" val="422997328"/>
                  </a:ext>
                </a:extLst>
              </a:tr>
              <a:tr h="370840">
                <a:tc>
                  <a:txBody>
                    <a:bodyPr/>
                    <a:lstStyle/>
                    <a:p>
                      <a:pPr marL="0" indent="0">
                        <a:buFont typeface="+mj-lt"/>
                        <a:buNone/>
                      </a:pPr>
                      <a:r>
                        <a:rPr lang="en-PH" sz="3000" b="0" i="0" u="none" strike="noStrike" kern="1200" baseline="0" dirty="0">
                          <a:solidFill>
                            <a:schemeClr val="dk1"/>
                          </a:solidFill>
                          <a:latin typeface="+mn-lt"/>
                          <a:ea typeface="+mn-ea"/>
                          <a:cs typeface="+mn-cs"/>
                        </a:rPr>
                        <a:t>5. Master job-focused skills </a:t>
                      </a:r>
                    </a:p>
                  </a:txBody>
                  <a:tcPr/>
                </a:tc>
                <a:tc>
                  <a:txBody>
                    <a:bodyPr/>
                    <a:lstStyle/>
                    <a:p>
                      <a:pPr marL="0" indent="0">
                        <a:buFont typeface="+mj-lt"/>
                        <a:buNone/>
                      </a:pPr>
                      <a:r>
                        <a:rPr lang="en-US" sz="3000" b="0" i="0" u="none" strike="noStrike" kern="1200" baseline="0" dirty="0">
                          <a:solidFill>
                            <a:schemeClr val="dk1"/>
                          </a:solidFill>
                          <a:latin typeface="+mn-lt"/>
                          <a:ea typeface="+mn-ea"/>
                          <a:cs typeface="+mn-cs"/>
                        </a:rPr>
                        <a:t>5. Better preparedness for employment and self-employment </a:t>
                      </a:r>
                    </a:p>
                  </a:txBody>
                  <a:tcPr/>
                </a:tc>
                <a:extLst>
                  <a:ext uri="{0D108BD9-81ED-4DB2-BD59-A6C34878D82A}">
                    <a16:rowId xmlns:a16="http://schemas.microsoft.com/office/drawing/2014/main" val="528962843"/>
                  </a:ext>
                </a:extLst>
              </a:tr>
            </a:tbl>
          </a:graphicData>
        </a:graphic>
      </p:graphicFrame>
      <p:sp>
        <p:nvSpPr>
          <p:cNvPr id="10" name="TextBox 9">
            <a:extLst>
              <a:ext uri="{FF2B5EF4-FFF2-40B4-BE49-F238E27FC236}">
                <a16:creationId xmlns:a16="http://schemas.microsoft.com/office/drawing/2014/main" id="{BCBAA935-BE11-816C-6619-1445C24E6DDD}"/>
              </a:ext>
            </a:extLst>
          </p:cNvPr>
          <p:cNvSpPr txBox="1"/>
          <p:nvPr/>
        </p:nvSpPr>
        <p:spPr>
          <a:xfrm>
            <a:off x="1219200" y="1928308"/>
            <a:ext cx="16297835" cy="1938992"/>
          </a:xfrm>
          <a:prstGeom prst="rect">
            <a:avLst/>
          </a:prstGeom>
          <a:noFill/>
        </p:spPr>
        <p:txBody>
          <a:bodyPr wrap="square">
            <a:spAutoFit/>
          </a:bodyPr>
          <a:lstStyle/>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Before starting, it is important that the ALS teacher, as the </a:t>
            </a:r>
            <a:r>
              <a:rPr lang="en-US" sz="3000" b="0" i="1" u="none" strike="noStrike" baseline="0" dirty="0">
                <a:solidFill>
                  <a:srgbClr val="000000"/>
                </a:solidFill>
                <a:latin typeface="Calibri" panose="020F0502020204030204" pitchFamily="34" charset="0"/>
              </a:rPr>
              <a:t>Work-Based Learning </a:t>
            </a:r>
            <a:r>
              <a:rPr lang="en-US" sz="3000" b="0" i="0" u="none" strike="noStrike" baseline="0" dirty="0">
                <a:solidFill>
                  <a:srgbClr val="000000"/>
                </a:solidFill>
                <a:latin typeface="Calibri" panose="020F0502020204030204" pitchFamily="34" charset="0"/>
              </a:rPr>
              <a:t>facilitator, explains the purpose of doing all the activities with the ALS learners. What can the learners achieve upon completing all the tasks? How will this be useful for them? What benefits will they get after finishing the activities? Below are the goals and benefits of work-based learning:  </a:t>
            </a:r>
            <a:endParaRPr lang="en-PH" sz="3000" dirty="0"/>
          </a:p>
        </p:txBody>
      </p:sp>
    </p:spTree>
    <p:extLst>
      <p:ext uri="{BB962C8B-B14F-4D97-AF65-F5344CB8AC3E}">
        <p14:creationId xmlns:p14="http://schemas.microsoft.com/office/powerpoint/2010/main" val="333978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8BA956-43F0-2727-0C7B-8744B429F26F}"/>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75F2CC8-6913-2CED-26D1-3674F4906DF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1D0FD27-753E-DFA0-A5FE-4D2C24DEFEB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7E951B4-B461-3113-4F25-5FC5AD1CACD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911B895D-CE87-4BEF-CADA-F2F3B8F2CC5C}"/>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B0253FF6-E723-204A-1982-9B0F83E1E59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F0EC068-B54D-2A7F-90C9-F646D07F423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C5916F30-4C47-CE06-8456-250B9A11372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C5D765C7-85EE-7484-3968-628990A97400}"/>
              </a:ext>
            </a:extLst>
          </p:cNvPr>
          <p:cNvSpPr txBox="1"/>
          <p:nvPr/>
        </p:nvSpPr>
        <p:spPr>
          <a:xfrm>
            <a:off x="1447800" y="1961672"/>
            <a:ext cx="16230600" cy="7094250"/>
          </a:xfrm>
          <a:prstGeom prst="rect">
            <a:avLst/>
          </a:prstGeom>
          <a:noFill/>
        </p:spPr>
        <p:txBody>
          <a:bodyPr wrap="square">
            <a:spAutoFit/>
          </a:bodyPr>
          <a:lstStyle/>
          <a:p>
            <a:r>
              <a:rPr lang="en-US" sz="3500" b="0" i="0" u="none" strike="noStrike" baseline="0" dirty="0">
                <a:solidFill>
                  <a:srgbClr val="000000"/>
                </a:solidFill>
                <a:latin typeface="Calibri" panose="020F0502020204030204" pitchFamily="34" charset="0"/>
              </a:rPr>
              <a:t>2. Explaining the facilitator’s role in </a:t>
            </a:r>
            <a:r>
              <a:rPr lang="en-US" sz="3500" b="0" i="1" u="none" strike="noStrike" baseline="0" dirty="0">
                <a:solidFill>
                  <a:srgbClr val="000000"/>
                </a:solidFill>
                <a:latin typeface="Calibri" panose="020F0502020204030204" pitchFamily="34" charset="0"/>
              </a:rPr>
              <a:t>Work-Based Learning </a:t>
            </a:r>
          </a:p>
          <a:p>
            <a:endParaRPr lang="en-US"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Your role is to facilitate sessions from the Facilitator’s Guide, not to place learners in workplaces. Instead, empower them to find their own by suggesting people or workplaces they can approach. Community mapping can be a valuable tool for both you and the learners. </a:t>
            </a:r>
          </a:p>
          <a:p>
            <a:endParaRPr lang="en-US"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3. Setting expectations </a:t>
            </a:r>
          </a:p>
          <a:p>
            <a:endParaRPr lang="en-PH"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Setting expectations involves clearly communicating goals and responsibilities, starting from the first Work-Based Learning session. For details on learner roles, refer to the "What is Expected of Participating Learners?" section in the Facilitator’s Guide. Begin each module by aligning expectations with its objectives. </a:t>
            </a:r>
            <a:endParaRPr lang="en-PH" sz="3500" dirty="0"/>
          </a:p>
        </p:txBody>
      </p:sp>
    </p:spTree>
    <p:extLst>
      <p:ext uri="{BB962C8B-B14F-4D97-AF65-F5344CB8AC3E}">
        <p14:creationId xmlns:p14="http://schemas.microsoft.com/office/powerpoint/2010/main" val="3290682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BCBE7-3CB6-11F1-D040-D9D4DD23C1F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8C331FA-B628-DBFC-554E-761DA9BEDCE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B333F0C-7A6C-6128-098C-806609210A1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850EDC3-FF80-F496-1CA5-074120D58A3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F4A53EE-9A24-4B9F-00B4-2CD0BD897B1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DB546E6-2E7C-FD51-EF63-77E27C48A6C0}"/>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A17C73F-3FC3-0337-CF02-09D61EF6A88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96CE15B-2DA4-B43C-76CE-79D148C2EF0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1" name="TextBox 10">
            <a:extLst>
              <a:ext uri="{FF2B5EF4-FFF2-40B4-BE49-F238E27FC236}">
                <a16:creationId xmlns:a16="http://schemas.microsoft.com/office/drawing/2014/main" id="{652EE4A1-64AF-E5F2-8EA4-F5503CC3C130}"/>
              </a:ext>
            </a:extLst>
          </p:cNvPr>
          <p:cNvSpPr txBox="1"/>
          <p:nvPr/>
        </p:nvSpPr>
        <p:spPr>
          <a:xfrm>
            <a:off x="609600" y="1739101"/>
            <a:ext cx="17297400" cy="4708981"/>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4. Being a good communicator </a:t>
            </a:r>
          </a:p>
          <a:p>
            <a:endParaRPr lang="en-US" sz="3000" b="0"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Note to CES facilitator: </a:t>
            </a:r>
            <a:r>
              <a:rPr lang="en-US" sz="3000" b="0" i="0" u="none" strike="noStrike" baseline="0" dirty="0">
                <a:solidFill>
                  <a:srgbClr val="000000"/>
                </a:solidFill>
                <a:latin typeface="Calibri" panose="020F0502020204030204" pitchFamily="34" charset="0"/>
              </a:rPr>
              <a:t>Some tips on interacting with learners may be found in </a:t>
            </a:r>
            <a:r>
              <a:rPr lang="en-US" sz="3000" b="0" i="1" u="none" strike="noStrike" baseline="0" dirty="0">
                <a:solidFill>
                  <a:srgbClr val="000000"/>
                </a:solidFill>
                <a:latin typeface="Calibri" panose="020F0502020204030204" pitchFamily="34" charset="0"/>
              </a:rPr>
              <a:t>“Communicating with Learners” </a:t>
            </a:r>
            <a:r>
              <a:rPr lang="en-US" sz="3000" b="0" i="0" u="none" strike="noStrike" baseline="0" dirty="0">
                <a:solidFill>
                  <a:srgbClr val="000000"/>
                </a:solidFill>
                <a:latin typeface="Calibri" panose="020F0502020204030204" pitchFamily="34" charset="0"/>
              </a:rPr>
              <a:t>section of the Facilitator’s Guide. Encourage the CES members to check those. </a:t>
            </a:r>
          </a:p>
          <a:p>
            <a:endParaRPr lang="en-US" sz="3000" b="1"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Even after going over the Life Skills Modules and other resources, some learners might still have concerns about meeting the expectations. As their facilitator, you need to effectively acknowledge their concerns as a sign of care and support. Avoid downplaying their concerns or invalidating what they feel. Here are some examples of invalidation statements that may unintentionally discourage learners from seeking further guidance: </a:t>
            </a:r>
            <a:endParaRPr lang="en-PH" sz="3000" dirty="0"/>
          </a:p>
        </p:txBody>
      </p:sp>
      <p:pic>
        <p:nvPicPr>
          <p:cNvPr id="14" name="Picture 13">
            <a:extLst>
              <a:ext uri="{FF2B5EF4-FFF2-40B4-BE49-F238E27FC236}">
                <a16:creationId xmlns:a16="http://schemas.microsoft.com/office/drawing/2014/main" id="{D6E52259-9B56-3937-3FB1-7888534CA997}"/>
              </a:ext>
            </a:extLst>
          </p:cNvPr>
          <p:cNvPicPr>
            <a:picLocks noChangeAspect="1"/>
          </p:cNvPicPr>
          <p:nvPr/>
        </p:nvPicPr>
        <p:blipFill>
          <a:blip r:embed="rId7"/>
          <a:stretch>
            <a:fillRect/>
          </a:stretch>
        </p:blipFill>
        <p:spPr>
          <a:xfrm>
            <a:off x="2286000" y="6448082"/>
            <a:ext cx="14198860" cy="2723069"/>
          </a:xfrm>
          <a:prstGeom prst="rect">
            <a:avLst/>
          </a:prstGeom>
        </p:spPr>
      </p:pic>
    </p:spTree>
    <p:extLst>
      <p:ext uri="{BB962C8B-B14F-4D97-AF65-F5344CB8AC3E}">
        <p14:creationId xmlns:p14="http://schemas.microsoft.com/office/powerpoint/2010/main" val="216148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CAF72A-2F97-B066-EE3A-F955A353F06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C4774E7-3BF3-2A38-89C1-D94CD0AC5AA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85355DC-08FD-90FD-F608-8BAA60B7ECF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A94BEB18-D9EE-42C4-19BE-889E145DFC1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B180181B-E922-81E0-D311-B60F1427A6EA}"/>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D7DC7A57-F8BE-578F-B45E-5C7F49B0A36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3D5D3D5C-4B46-A551-4F88-250EE2A4560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7F9D43B2-0A8E-E76C-D05F-6A5C8CB4844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95D796FE-EAD9-0E51-2330-BDE3707AFA2A}"/>
              </a:ext>
            </a:extLst>
          </p:cNvPr>
          <p:cNvSpPr txBox="1"/>
          <p:nvPr/>
        </p:nvSpPr>
        <p:spPr>
          <a:xfrm>
            <a:off x="1066800" y="2249924"/>
            <a:ext cx="16383000" cy="6093976"/>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Here are some suggestions on what you can do when learners share their concerns: </a:t>
            </a:r>
          </a:p>
          <a:p>
            <a:endParaRPr lang="en-US" sz="3000" b="0" i="0" u="none" strike="noStrike" baseline="0" dirty="0">
              <a:solidFill>
                <a:srgbClr val="000000"/>
              </a:solidFill>
              <a:latin typeface="Calibri" panose="020F0502020204030204" pitchFamily="34" charset="0"/>
            </a:endParaRP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Be present. </a:t>
            </a:r>
            <a:r>
              <a:rPr lang="en-US" sz="3000" b="0" i="0" u="none" strike="noStrike" baseline="0" dirty="0">
                <a:solidFill>
                  <a:srgbClr val="000000"/>
                </a:solidFill>
                <a:latin typeface="Calibri" panose="020F0502020204030204" pitchFamily="34" charset="0"/>
              </a:rPr>
              <a:t>Whether the conversation is face-to-face or online, give your full attention as this is one of the best ways to make them feel heard. </a:t>
            </a: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Let them talk. </a:t>
            </a:r>
            <a:r>
              <a:rPr lang="en-US" sz="3000" b="0" i="0" u="none" strike="noStrike" baseline="0" dirty="0">
                <a:solidFill>
                  <a:srgbClr val="000000"/>
                </a:solidFill>
                <a:latin typeface="Calibri" panose="020F0502020204030204" pitchFamily="34" charset="0"/>
              </a:rPr>
              <a:t>As facilitators who are very much willing to help our learners, there are instances when we want to react or respond right away. While the intention is good, this may interrupt the learners and keep them from continuing with the conversation. Practice active listening–listen intently first and stay silent while they are still expressing their concerns. This will allow you to better understand where the learner is coming from and offer the right kind of support needed. </a:t>
            </a: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Encourage reflection and offer guidance accordingly. </a:t>
            </a:r>
            <a:r>
              <a:rPr lang="en-US" sz="3000" b="0" i="0" u="none" strike="noStrike" baseline="0" dirty="0">
                <a:solidFill>
                  <a:srgbClr val="000000"/>
                </a:solidFill>
                <a:latin typeface="Calibri" panose="020F0502020204030204" pitchFamily="34" charset="0"/>
              </a:rPr>
              <a:t>After the learners are done sharing their initial worries, try asking them if they think there is a more specific or underlying reason behind their concern. Make sure learners are given the opportunity to express themselves fully before jumping back into the activities. </a:t>
            </a:r>
            <a:endParaRPr lang="en-PH" sz="3000" dirty="0"/>
          </a:p>
        </p:txBody>
      </p:sp>
    </p:spTree>
    <p:extLst>
      <p:ext uri="{BB962C8B-B14F-4D97-AF65-F5344CB8AC3E}">
        <p14:creationId xmlns:p14="http://schemas.microsoft.com/office/powerpoint/2010/main" val="339579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10E453-5D9F-0FA1-9162-B28CB1C1C24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E1AC7DF-903B-4949-656F-4EA85542B2B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8DB008D-3390-C438-2FA2-E2BAC212E468}"/>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2154034-BCBD-AA24-6CA3-0B59B7798E9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CBD7995-D9FB-0F6A-B4F9-37C1EF7AC92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39AB9D04-3DCA-7456-134B-3A060F52BE5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18E57D6-24B2-FF63-CBE2-29D6289EA04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46FDB8E-07BD-8BDA-73C8-9553F2C1784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8CB927AE-1CC2-0EDC-FBF2-A22615C30611}"/>
              </a:ext>
            </a:extLst>
          </p:cNvPr>
          <p:cNvSpPr txBox="1"/>
          <p:nvPr/>
        </p:nvSpPr>
        <p:spPr>
          <a:xfrm>
            <a:off x="1676400" y="1769312"/>
            <a:ext cx="15316199" cy="7478970"/>
          </a:xfrm>
          <a:prstGeom prst="rect">
            <a:avLst/>
          </a:prstGeom>
          <a:noFill/>
        </p:spPr>
        <p:txBody>
          <a:bodyPr wrap="square">
            <a:spAutoFit/>
          </a:bodyPr>
          <a:lstStyle/>
          <a:p>
            <a:r>
              <a:rPr lang="en-PH" sz="3000" b="0" i="0" u="none" strike="noStrike" baseline="0" dirty="0">
                <a:solidFill>
                  <a:srgbClr val="000000"/>
                </a:solidFill>
                <a:latin typeface="Calibri" panose="020F0502020204030204" pitchFamily="34" charset="0"/>
              </a:rPr>
              <a:t>5. Building learner’s capacity </a:t>
            </a:r>
          </a:p>
          <a:p>
            <a:endParaRPr lang="en-PH" sz="3000" b="0"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When discussing what is expected from the learners, some of them might not feel confident in finishing the activities. In this situation, some helpful resources include the ALS Life Skills Modules. These are designed to equip the learners with basic knowledge and skills to enhance their ability to find work or start their own business. There are nine modules, namely: </a:t>
            </a:r>
          </a:p>
          <a:p>
            <a:endParaRPr lang="en-US" sz="3000" b="0" i="0" u="none" strike="noStrike" baseline="0" dirty="0">
              <a:solidFill>
                <a:srgbClr val="000000"/>
              </a:solidFill>
              <a:latin typeface="Calibri" panose="020F0502020204030204" pitchFamily="34" charset="0"/>
            </a:endParaRPr>
          </a:p>
          <a:p>
            <a:pPr lvl="1"/>
            <a:r>
              <a:rPr lang="en-PH" sz="3000" b="0" i="0" u="none" strike="noStrike" baseline="0" dirty="0">
                <a:solidFill>
                  <a:srgbClr val="000000"/>
                </a:solidFill>
                <a:latin typeface="Calibri" panose="020F0502020204030204" pitchFamily="34" charset="0"/>
              </a:rPr>
              <a:t>Module 1 – Personal Development </a:t>
            </a:r>
          </a:p>
          <a:p>
            <a:pPr lvl="1"/>
            <a:r>
              <a:rPr lang="en-PH" sz="3000" b="0" i="0" u="none" strike="noStrike" baseline="0" dirty="0">
                <a:solidFill>
                  <a:srgbClr val="000000"/>
                </a:solidFill>
                <a:latin typeface="Calibri" panose="020F0502020204030204" pitchFamily="34" charset="0"/>
              </a:rPr>
              <a:t>Module 2 – Interpersonal Communication </a:t>
            </a:r>
          </a:p>
          <a:p>
            <a:pPr lvl="1"/>
            <a:r>
              <a:rPr lang="en-US" sz="3000" b="0" i="0" u="none" strike="noStrike" baseline="0" dirty="0">
                <a:solidFill>
                  <a:srgbClr val="000000"/>
                </a:solidFill>
                <a:latin typeface="Calibri" panose="020F0502020204030204" pitchFamily="34" charset="0"/>
              </a:rPr>
              <a:t>Module 3 – Leadership and Teamwork </a:t>
            </a:r>
          </a:p>
          <a:p>
            <a:pPr lvl="1"/>
            <a:r>
              <a:rPr lang="en-PH" sz="3000" b="0" i="0" u="none" strike="noStrike" baseline="0" dirty="0">
                <a:solidFill>
                  <a:srgbClr val="000000"/>
                </a:solidFill>
                <a:latin typeface="Calibri" panose="020F0502020204030204" pitchFamily="34" charset="0"/>
              </a:rPr>
              <a:t>Module 4 – Work Habits </a:t>
            </a:r>
          </a:p>
          <a:p>
            <a:pPr lvl="1"/>
            <a:r>
              <a:rPr lang="en-US" sz="3000" b="0" i="0" u="none" strike="noStrike" baseline="0" dirty="0">
                <a:solidFill>
                  <a:srgbClr val="000000"/>
                </a:solidFill>
                <a:latin typeface="Calibri" panose="020F0502020204030204" pitchFamily="34" charset="0"/>
              </a:rPr>
              <a:t>Module 5 – Health and Safety at Work </a:t>
            </a:r>
          </a:p>
          <a:p>
            <a:pPr lvl="1"/>
            <a:r>
              <a:rPr lang="en-US" sz="3000" b="0" i="0" u="none" strike="noStrike" baseline="0" dirty="0">
                <a:solidFill>
                  <a:srgbClr val="000000"/>
                </a:solidFill>
                <a:latin typeface="Calibri" panose="020F0502020204030204" pitchFamily="34" charset="0"/>
              </a:rPr>
              <a:t>Module 6 – Rights and Responsibilities </a:t>
            </a:r>
          </a:p>
          <a:p>
            <a:pPr lvl="1"/>
            <a:r>
              <a:rPr lang="en-PH" sz="3000" b="0" i="0" u="none" strike="noStrike" baseline="0" dirty="0">
                <a:solidFill>
                  <a:srgbClr val="000000"/>
                </a:solidFill>
                <a:latin typeface="Calibri" panose="020F0502020204030204" pitchFamily="34" charset="0"/>
              </a:rPr>
              <a:t>Module 7 – Financial Fitness </a:t>
            </a:r>
          </a:p>
          <a:p>
            <a:pPr lvl="1"/>
            <a:r>
              <a:rPr lang="en-PH" sz="3000" b="0" i="0" u="none" strike="noStrike" baseline="0" dirty="0">
                <a:solidFill>
                  <a:srgbClr val="000000"/>
                </a:solidFill>
                <a:latin typeface="Calibri" panose="020F0502020204030204" pitchFamily="34" charset="0"/>
              </a:rPr>
              <a:t>Module 8 – Exploring Entrepreneurship </a:t>
            </a:r>
          </a:p>
          <a:p>
            <a:pPr lvl="1"/>
            <a:r>
              <a:rPr lang="en-PH" sz="3000" b="0" i="0" u="none" strike="noStrike" baseline="0" dirty="0">
                <a:solidFill>
                  <a:srgbClr val="000000"/>
                </a:solidFill>
                <a:latin typeface="Calibri" panose="020F0502020204030204" pitchFamily="34" charset="0"/>
              </a:rPr>
              <a:t>Module 9 – Civic Engagement </a:t>
            </a:r>
          </a:p>
        </p:txBody>
      </p:sp>
    </p:spTree>
    <p:extLst>
      <p:ext uri="{BB962C8B-B14F-4D97-AF65-F5344CB8AC3E}">
        <p14:creationId xmlns:p14="http://schemas.microsoft.com/office/powerpoint/2010/main" val="1764259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B15586-1ECD-2582-5F65-F3FF94BEC57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8A37C2D-A4C4-D082-8278-DDA7318CB16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3858276-7450-125B-77BA-406C72AE061F}"/>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6DB43CF-9171-7A28-AE88-7CEEBFE9859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6ABF00C9-07CD-3868-0871-289BD067131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871E66BF-D236-5D0B-A25E-C3F998AC5AC6}"/>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872C7C74-EE7E-0A85-BAA1-36668293A7E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DEA99CC8-E3E7-9E11-8AC6-F77DCD32A60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1D5AB0A9-DD7F-F414-E225-32733C5CBE3D}"/>
              </a:ext>
            </a:extLst>
          </p:cNvPr>
          <p:cNvSpPr txBox="1"/>
          <p:nvPr/>
        </p:nvSpPr>
        <p:spPr>
          <a:xfrm>
            <a:off x="990600" y="2663714"/>
            <a:ext cx="16840200" cy="4401205"/>
          </a:xfrm>
          <a:prstGeom prst="rect">
            <a:avLst/>
          </a:prstGeom>
          <a:noFill/>
        </p:spPr>
        <p:txBody>
          <a:bodyPr wrap="square">
            <a:spAutoFit/>
          </a:bodyPr>
          <a:lstStyle/>
          <a:p>
            <a:r>
              <a:rPr lang="en-US" sz="3500" b="1" i="0" u="none" strike="noStrike" baseline="0" dirty="0">
                <a:solidFill>
                  <a:srgbClr val="000000"/>
                </a:solidFill>
                <a:latin typeface="Calibri" panose="020F0502020204030204" pitchFamily="34" charset="0"/>
              </a:rPr>
              <a:t>Optional question: </a:t>
            </a:r>
            <a:r>
              <a:rPr lang="en-US" sz="3500" b="0" i="0" u="none" strike="noStrike" baseline="0" dirty="0">
                <a:solidFill>
                  <a:srgbClr val="000000"/>
                </a:solidFill>
                <a:latin typeface="Calibri" panose="020F0502020204030204" pitchFamily="34" charset="0"/>
              </a:rPr>
              <a:t>How can ALS learners who are undertaking Work-Based Learning activities build on knowledge and skills gained from the ALS Life Skills Modules? (</a:t>
            </a:r>
            <a:r>
              <a:rPr lang="en-US" sz="3500" b="0" i="1" u="none" strike="noStrike" baseline="0" dirty="0">
                <a:solidFill>
                  <a:srgbClr val="000000"/>
                </a:solidFill>
                <a:latin typeface="Calibri" panose="020F0502020204030204" pitchFamily="34" charset="0"/>
              </a:rPr>
              <a:t>Allot 5 minutes for sharing from the CES members</a:t>
            </a:r>
            <a:r>
              <a:rPr lang="en-US" sz="3500" b="0" i="0" u="none" strike="noStrike" baseline="0" dirty="0">
                <a:solidFill>
                  <a:srgbClr val="000000"/>
                </a:solidFill>
                <a:latin typeface="Calibri" panose="020F0502020204030204" pitchFamily="34" charset="0"/>
              </a:rPr>
              <a:t>) </a:t>
            </a:r>
          </a:p>
          <a:p>
            <a:endParaRPr lang="en-US" sz="3500" b="0" i="0" u="none" strike="noStrike" baseline="0" dirty="0">
              <a:solidFill>
                <a:srgbClr val="000000"/>
              </a:solidFill>
              <a:latin typeface="Calibri" panose="020F0502020204030204" pitchFamily="34" charset="0"/>
            </a:endParaRPr>
          </a:p>
          <a:p>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Completing the ALS Life Skills Modules equips learners with skills applicable to Work-Based Learning and beyond, encouraging self-reflection on their strengths, making them more productive and engaged. This awareness helps them focus energy on challenges, achieve positive outcomes, and build confidence in their abilities. </a:t>
            </a:r>
            <a:endParaRPr lang="en-PH" sz="3500" dirty="0"/>
          </a:p>
        </p:txBody>
      </p:sp>
    </p:spTree>
    <p:extLst>
      <p:ext uri="{BB962C8B-B14F-4D97-AF65-F5344CB8AC3E}">
        <p14:creationId xmlns:p14="http://schemas.microsoft.com/office/powerpoint/2010/main" val="3359968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2690F4-407E-5B03-EA15-0777BE6C489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7027896-6948-A84F-876F-118DAA351B61}"/>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77B5465F-5FCE-E535-0797-4264D1338DE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96E99FD-9365-6EAA-2223-AE0AC07732A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8429F02-C140-455F-F4B3-DD7EDE75110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3A396AB-C5B3-5EC3-B963-3D267012CC6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3DFE5DD-142E-E6C4-FF5A-9713A77EE5A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B8343B0-F758-D364-B981-DEDD8F0F79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D9F68BA-9A0F-9D7C-8BEF-E1B25ECDF2E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C4988F61-E98F-65CB-93F4-8CF0E30C9462}"/>
              </a:ext>
            </a:extLst>
          </p:cNvPr>
          <p:cNvSpPr txBox="1"/>
          <p:nvPr/>
        </p:nvSpPr>
        <p:spPr>
          <a:xfrm>
            <a:off x="894419" y="1865679"/>
            <a:ext cx="6474420" cy="655564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the CES members to go back to the groupings from the previous activities.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Having covered the basics of Work-Based Learning, including work exposure and experience, consolidate your learning by planning upcoming sessions with ALS learners. In small groups, complete the graphic organizer based on insights from this CES (10 minutes). </a:t>
            </a:r>
            <a:endParaRPr lang="en-PH" sz="3000" dirty="0"/>
          </a:p>
        </p:txBody>
      </p:sp>
    </p:spTree>
    <p:extLst>
      <p:ext uri="{BB962C8B-B14F-4D97-AF65-F5344CB8AC3E}">
        <p14:creationId xmlns:p14="http://schemas.microsoft.com/office/powerpoint/2010/main" val="107896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26E34-8583-C6C9-ECE5-54294C0368C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9E73B9B-2038-B849-C00B-3C64290ECCBD}"/>
              </a:ext>
            </a:extLst>
          </p:cNvPr>
          <p:cNvPicPr>
            <a:picLocks noChangeAspect="1"/>
          </p:cNvPicPr>
          <p:nvPr/>
        </p:nvPicPr>
        <p:blipFill>
          <a:blip r:embed="rId2"/>
          <a:srcRect t="7866"/>
          <a:stretch/>
        </p:blipFill>
        <p:spPr>
          <a:xfrm>
            <a:off x="5052756" y="1333500"/>
            <a:ext cx="12963936" cy="7762048"/>
          </a:xfrm>
          <a:prstGeom prst="rect">
            <a:avLst/>
          </a:prstGeom>
        </p:spPr>
      </p:pic>
      <p:sp>
        <p:nvSpPr>
          <p:cNvPr id="5" name="Freeform 5">
            <a:extLst>
              <a:ext uri="{FF2B5EF4-FFF2-40B4-BE49-F238E27FC236}">
                <a16:creationId xmlns:a16="http://schemas.microsoft.com/office/drawing/2014/main" id="{1AE744AC-DC34-F021-A03C-E0B6E9F968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1511000-207F-6173-3E8A-D0517AEA5978}"/>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667A07C-9B07-3A32-8101-4A8D09D7AAE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688B966-B47C-2107-17EF-BD36BF3C536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A53AFEF-F613-FDF3-866D-A4061E906DCB}"/>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CA1FE04-016E-1E60-5386-DBCA58C51AE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ABF7D03-1A53-0599-656E-C6216E82C8C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2B767BE9-4728-5271-2686-43B6BEB8411B}"/>
              </a:ext>
            </a:extLst>
          </p:cNvPr>
          <p:cNvSpPr txBox="1"/>
          <p:nvPr/>
        </p:nvSpPr>
        <p:spPr>
          <a:xfrm>
            <a:off x="654162" y="2380593"/>
            <a:ext cx="3810000" cy="2246769"/>
          </a:xfrm>
          <a:prstGeom prst="rect">
            <a:avLst/>
          </a:prstGeom>
          <a:noFill/>
        </p:spPr>
        <p:txBody>
          <a:bodyPr wrap="square">
            <a:spAutoFit/>
          </a:bodyPr>
          <a:lstStyle/>
          <a:p>
            <a:r>
              <a:rPr lang="en-US" sz="3500" b="0" i="0" u="none" strike="noStrike" baseline="0" dirty="0">
                <a:solidFill>
                  <a:srgbClr val="000000"/>
                </a:solidFill>
                <a:latin typeface="Calibri" panose="020F0502020204030204" pitchFamily="34" charset="0"/>
              </a:rPr>
              <a:t>Here are </a:t>
            </a:r>
            <a:r>
              <a:rPr lang="en-US" sz="3500" b="1" i="1" u="none" strike="noStrike" baseline="0" dirty="0">
                <a:solidFill>
                  <a:schemeClr val="tx2">
                    <a:lumMod val="60000"/>
                    <a:lumOff val="40000"/>
                  </a:schemeClr>
                </a:solidFill>
                <a:latin typeface="Calibri" panose="020F0502020204030204" pitchFamily="34" charset="0"/>
              </a:rPr>
              <a:t>samples</a:t>
            </a:r>
            <a:r>
              <a:rPr lang="en-US" sz="3500" b="0" i="0" u="none" strike="noStrike" baseline="0" dirty="0">
                <a:solidFill>
                  <a:srgbClr val="000000"/>
                </a:solidFill>
                <a:latin typeface="Calibri" panose="020F0502020204030204" pitchFamily="34" charset="0"/>
              </a:rPr>
              <a:t> of what may be written on the graphic organizer: </a:t>
            </a:r>
          </a:p>
        </p:txBody>
      </p:sp>
      <p:sp>
        <p:nvSpPr>
          <p:cNvPr id="13" name="TextBox 12">
            <a:extLst>
              <a:ext uri="{FF2B5EF4-FFF2-40B4-BE49-F238E27FC236}">
                <a16:creationId xmlns:a16="http://schemas.microsoft.com/office/drawing/2014/main" id="{EBD188C2-8161-02C6-F88A-63DBF2966C93}"/>
              </a:ext>
            </a:extLst>
          </p:cNvPr>
          <p:cNvSpPr txBox="1"/>
          <p:nvPr/>
        </p:nvSpPr>
        <p:spPr>
          <a:xfrm>
            <a:off x="9144000" y="4701327"/>
            <a:ext cx="4572000" cy="584775"/>
          </a:xfrm>
          <a:prstGeom prst="rect">
            <a:avLst/>
          </a:prstGeom>
          <a:noFill/>
        </p:spPr>
        <p:txBody>
          <a:bodyPr wrap="square">
            <a:spAutoFit/>
          </a:bodyPr>
          <a:lstStyle/>
          <a:p>
            <a:pPr algn="ctr"/>
            <a:r>
              <a:rPr lang="en-PH" sz="3200" b="1" i="0" u="none" strike="noStrike" baseline="0" dirty="0">
                <a:solidFill>
                  <a:schemeClr val="tx2">
                    <a:lumMod val="60000"/>
                    <a:lumOff val="40000"/>
                  </a:schemeClr>
                </a:solidFill>
                <a:latin typeface="Calibri" panose="020F0502020204030204" pitchFamily="34" charset="0"/>
              </a:rPr>
              <a:t>Work-Based Learning </a:t>
            </a:r>
            <a:endParaRPr lang="en-PH" sz="3200" b="1" dirty="0">
              <a:solidFill>
                <a:schemeClr val="tx2">
                  <a:lumMod val="60000"/>
                  <a:lumOff val="40000"/>
                </a:schemeClr>
              </a:solidFill>
            </a:endParaRPr>
          </a:p>
        </p:txBody>
      </p:sp>
      <p:sp>
        <p:nvSpPr>
          <p:cNvPr id="19" name="TextBox 18">
            <a:extLst>
              <a:ext uri="{FF2B5EF4-FFF2-40B4-BE49-F238E27FC236}">
                <a16:creationId xmlns:a16="http://schemas.microsoft.com/office/drawing/2014/main" id="{43838055-03EC-2431-C678-85E609160ED8}"/>
              </a:ext>
            </a:extLst>
          </p:cNvPr>
          <p:cNvSpPr txBox="1"/>
          <p:nvPr/>
        </p:nvSpPr>
        <p:spPr>
          <a:xfrm>
            <a:off x="6019800" y="6742322"/>
            <a:ext cx="5187542" cy="1569660"/>
          </a:xfrm>
          <a:prstGeom prst="rect">
            <a:avLst/>
          </a:prstGeom>
          <a:noFill/>
        </p:spPr>
        <p:txBody>
          <a:bodyPr wrap="square">
            <a:spAutoFit/>
          </a:bodyPr>
          <a:lstStyle/>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What should I know before participating in work-based learning? </a:t>
            </a:r>
          </a:p>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How can I prepare for work-based learning? </a:t>
            </a:r>
            <a:endParaRPr lang="en-PH" sz="2400" b="1" dirty="0">
              <a:solidFill>
                <a:schemeClr val="tx2">
                  <a:lumMod val="60000"/>
                  <a:lumOff val="40000"/>
                </a:schemeClr>
              </a:solidFill>
            </a:endParaRPr>
          </a:p>
        </p:txBody>
      </p:sp>
      <p:sp>
        <p:nvSpPr>
          <p:cNvPr id="21" name="TextBox 20">
            <a:extLst>
              <a:ext uri="{FF2B5EF4-FFF2-40B4-BE49-F238E27FC236}">
                <a16:creationId xmlns:a16="http://schemas.microsoft.com/office/drawing/2014/main" id="{FAE797A2-30C4-D25B-C42E-D6C4F396059A}"/>
              </a:ext>
            </a:extLst>
          </p:cNvPr>
          <p:cNvSpPr txBox="1"/>
          <p:nvPr/>
        </p:nvSpPr>
        <p:spPr>
          <a:xfrm>
            <a:off x="11837368" y="6597049"/>
            <a:ext cx="5360660" cy="1938992"/>
          </a:xfrm>
          <a:prstGeom prst="rect">
            <a:avLst/>
          </a:prstGeom>
          <a:noFill/>
        </p:spPr>
        <p:txBody>
          <a:bodyPr wrap="square">
            <a:spAutoFit/>
          </a:bodyPr>
          <a:lstStyle/>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Share general ideas about the type of workplace they want to explore. </a:t>
            </a:r>
          </a:p>
          <a:p>
            <a:pPr marL="285750" indent="-285750">
              <a:buFont typeface="Arial" panose="020B0604020202020204" pitchFamily="34" charset="0"/>
              <a:buChar char="•"/>
            </a:pPr>
            <a:r>
              <a:rPr lang="en-US" sz="2400" b="1" i="0" u="none" strike="noStrike" baseline="0" dirty="0">
                <a:solidFill>
                  <a:schemeClr val="tx2">
                    <a:lumMod val="60000"/>
                    <a:lumOff val="40000"/>
                  </a:schemeClr>
                </a:solidFill>
                <a:latin typeface="Calibri" panose="020F0502020204030204" pitchFamily="34" charset="0"/>
              </a:rPr>
              <a:t>Review relevant handouts (e.g., Learner Handout 1: Work-Based Learning Continuum). </a:t>
            </a:r>
            <a:endParaRPr lang="en-PH" sz="2400" b="1" dirty="0">
              <a:solidFill>
                <a:schemeClr val="tx2">
                  <a:lumMod val="60000"/>
                  <a:lumOff val="40000"/>
                </a:schemeClr>
              </a:solidFill>
            </a:endParaRPr>
          </a:p>
        </p:txBody>
      </p:sp>
      <p:sp>
        <p:nvSpPr>
          <p:cNvPr id="23" name="TextBox 22">
            <a:extLst>
              <a:ext uri="{FF2B5EF4-FFF2-40B4-BE49-F238E27FC236}">
                <a16:creationId xmlns:a16="http://schemas.microsoft.com/office/drawing/2014/main" id="{D22FD808-61BB-49DB-9080-7E16B9372D51}"/>
              </a:ext>
            </a:extLst>
          </p:cNvPr>
          <p:cNvSpPr txBox="1"/>
          <p:nvPr/>
        </p:nvSpPr>
        <p:spPr>
          <a:xfrm>
            <a:off x="5720796" y="2315319"/>
            <a:ext cx="5633004" cy="2092881"/>
          </a:xfrm>
          <a:prstGeom prst="rect">
            <a:avLst/>
          </a:prstGeom>
          <a:noFill/>
        </p:spPr>
        <p:txBody>
          <a:bodyPr wrap="square">
            <a:spAutoFit/>
          </a:bodyPr>
          <a:lstStyle/>
          <a:p>
            <a:r>
              <a:rPr lang="en-US" sz="2600" b="1" i="0" u="none" strike="noStrike" baseline="0" dirty="0">
                <a:solidFill>
                  <a:schemeClr val="tx2">
                    <a:lumMod val="60000"/>
                    <a:lumOff val="40000"/>
                  </a:schemeClr>
                </a:solidFill>
                <a:latin typeface="Calibri" panose="020F0502020204030204" pitchFamily="34" charset="0"/>
              </a:rPr>
              <a:t>A series of steps where learners gain gradual experience and responsibility in a workplace [</a:t>
            </a:r>
            <a:r>
              <a:rPr lang="en-US" sz="2600" b="1" i="1" u="none" strike="noStrike" baseline="0" dirty="0">
                <a:solidFill>
                  <a:schemeClr val="tx2">
                    <a:lumMod val="60000"/>
                    <a:lumOff val="40000"/>
                  </a:schemeClr>
                </a:solidFill>
                <a:latin typeface="Calibri" panose="020F0502020204030204" pitchFamily="34" charset="0"/>
              </a:rPr>
              <a:t>Family Handout 3: Work-Based Learning Frequently Asked Questions (FAQ) </a:t>
            </a:r>
            <a:endParaRPr lang="en-PH" sz="2600" b="1" dirty="0">
              <a:solidFill>
                <a:schemeClr val="tx2">
                  <a:lumMod val="60000"/>
                  <a:lumOff val="40000"/>
                </a:schemeClr>
              </a:solidFill>
            </a:endParaRPr>
          </a:p>
        </p:txBody>
      </p:sp>
      <p:sp>
        <p:nvSpPr>
          <p:cNvPr id="24" name="TextBox 23">
            <a:extLst>
              <a:ext uri="{FF2B5EF4-FFF2-40B4-BE49-F238E27FC236}">
                <a16:creationId xmlns:a16="http://schemas.microsoft.com/office/drawing/2014/main" id="{E0AEB16C-FCBF-0218-42B4-7CC919665302}"/>
              </a:ext>
            </a:extLst>
          </p:cNvPr>
          <p:cNvSpPr txBox="1"/>
          <p:nvPr/>
        </p:nvSpPr>
        <p:spPr>
          <a:xfrm>
            <a:off x="11557136" y="2254503"/>
            <a:ext cx="5791200" cy="2723823"/>
          </a:xfrm>
          <a:prstGeom prst="rect">
            <a:avLst/>
          </a:prstGeom>
          <a:noFill/>
        </p:spPr>
        <p:txBody>
          <a:bodyPr wrap="square">
            <a:spAutoFit/>
          </a:bodyPr>
          <a:lstStyle/>
          <a:p>
            <a:pPr marL="285750" indent="-285750">
              <a:buFont typeface="Arial" panose="020B0604020202020204" pitchFamily="34" charset="0"/>
              <a:buChar char="•"/>
            </a:pPr>
            <a:r>
              <a:rPr lang="en-US" sz="1900" b="1" i="0" u="none" strike="noStrike" baseline="0" dirty="0">
                <a:solidFill>
                  <a:schemeClr val="tx2">
                    <a:lumMod val="60000"/>
                    <a:lumOff val="40000"/>
                  </a:schemeClr>
                </a:solidFill>
                <a:latin typeface="Calibri" panose="020F0502020204030204" pitchFamily="34" charset="0"/>
              </a:rPr>
              <a:t>Review all necessary materials and activities before meeting learners (e.g., Module 1 Activity 1, Learner Handout 1: Work-Based Learning Continuum). </a:t>
            </a:r>
          </a:p>
          <a:p>
            <a:pPr marL="285750" indent="-285750">
              <a:buFont typeface="Arial" panose="020B0604020202020204" pitchFamily="34" charset="0"/>
              <a:buChar char="•"/>
            </a:pPr>
            <a:r>
              <a:rPr lang="en-US" sz="1900" b="1" i="0" u="none" strike="noStrike" baseline="0" dirty="0">
                <a:solidFill>
                  <a:schemeClr val="tx2">
                    <a:lumMod val="60000"/>
                    <a:lumOff val="40000"/>
                  </a:schemeClr>
                </a:solidFill>
                <a:latin typeface="Calibri" panose="020F0502020204030204" pitchFamily="34" charset="0"/>
              </a:rPr>
              <a:t>Familiarize yourself with facilitation guidelines, objectives, and session timelines. </a:t>
            </a:r>
          </a:p>
          <a:p>
            <a:pPr marL="2571750" lvl="5" indent="-285750">
              <a:buFont typeface="Arial" panose="020B0604020202020204" pitchFamily="34" charset="0"/>
              <a:buChar char="•"/>
            </a:pPr>
            <a:r>
              <a:rPr lang="en-US" sz="1900" b="1" i="0" u="none" strike="noStrike" baseline="0" dirty="0">
                <a:solidFill>
                  <a:schemeClr val="tx2">
                    <a:lumMod val="60000"/>
                    <a:lumOff val="40000"/>
                  </a:schemeClr>
                </a:solidFill>
                <a:latin typeface="Calibri" panose="020F0502020204030204" pitchFamily="34" charset="0"/>
              </a:rPr>
              <a:t>Consider the ALS learners’ backgrounds and contextualize discussions accordingly. </a:t>
            </a:r>
            <a:endParaRPr lang="en-PH" sz="1900" b="1" dirty="0">
              <a:solidFill>
                <a:schemeClr val="tx2">
                  <a:lumMod val="60000"/>
                  <a:lumOff val="40000"/>
                </a:schemeClr>
              </a:solidFill>
            </a:endParaRPr>
          </a:p>
        </p:txBody>
      </p:sp>
    </p:spTree>
    <p:extLst>
      <p:ext uri="{BB962C8B-B14F-4D97-AF65-F5344CB8AC3E}">
        <p14:creationId xmlns:p14="http://schemas.microsoft.com/office/powerpoint/2010/main" val="33211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B80659-0E79-7A49-54D9-F9A2E0A36B03}"/>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BAC72E84-3C0A-0A00-1162-9B2C0BC27E5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406F83D2-AEFD-E476-3913-7C53C7EAA77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92DA812-FE06-DE3E-268C-55D55955303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66CD981-C5A3-04B6-369B-F56A5B83E737}"/>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9CE1CD0-EE7D-7069-EECA-CC435FF23C1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269674C-1A17-7003-850A-0CBB38AE971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AF62F53-2AF6-EBE8-BBC3-EE8F1779D59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8EADAC6A-0290-C388-1D3A-95BD3BFA0186}"/>
              </a:ext>
            </a:extLst>
          </p:cNvPr>
          <p:cNvSpPr txBox="1"/>
          <p:nvPr/>
        </p:nvSpPr>
        <p:spPr>
          <a:xfrm>
            <a:off x="1447800" y="2947692"/>
            <a:ext cx="15697200" cy="3862596"/>
          </a:xfrm>
          <a:prstGeom prst="rect">
            <a:avLst/>
          </a:prstGeom>
          <a:noFill/>
        </p:spPr>
        <p:txBody>
          <a:bodyPr wrap="square">
            <a:spAutoFit/>
          </a:bodyPr>
          <a:lstStyle/>
          <a:p>
            <a:r>
              <a:rPr lang="en-US" sz="3500" b="0" i="0" u="none" strike="noStrike" baseline="0" dirty="0">
                <a:solidFill>
                  <a:srgbClr val="000000"/>
                </a:solidFill>
                <a:latin typeface="Calibri" panose="020F0502020204030204" pitchFamily="34" charset="0"/>
              </a:rPr>
              <a:t>3. Ask at least two groups to briefly share their filled out graphic organizers to the bigger group. </a:t>
            </a:r>
          </a:p>
          <a:p>
            <a:endParaRPr lang="en-US"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4. </a:t>
            </a: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Expect to complete graphic organizers at the end of each CES. Initially, this will be done in groups or pairs, eventually transitioning to individual work. To enhance learning, create personal graphic organizers after each session and take photos of group outputs for reference. </a:t>
            </a:r>
            <a:endParaRPr lang="en-PH" sz="3500" dirty="0"/>
          </a:p>
        </p:txBody>
      </p:sp>
    </p:spTree>
    <p:extLst>
      <p:ext uri="{BB962C8B-B14F-4D97-AF65-F5344CB8AC3E}">
        <p14:creationId xmlns:p14="http://schemas.microsoft.com/office/powerpoint/2010/main" val="117901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0993-C551-7760-E005-9FFCBC3E9B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A2B093-5372-7D04-E7A1-A8560E9D2075}"/>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ACCFF2B7-3A20-FB70-B7A0-352B2D066968}"/>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A66E859B-FE91-4500-D219-AA5C4B0F441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7A5826FD-78DD-5D48-F901-997E9ABA691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1C69CEFD-BAA3-7966-B868-B535DDC0F520}"/>
              </a:ext>
            </a:extLst>
          </p:cNvPr>
          <p:cNvSpPr txBox="1">
            <a:spLocks noGrp="1"/>
          </p:cNvSpPr>
          <p:nvPr/>
        </p:nvSpPr>
        <p:spPr>
          <a:xfrm>
            <a:off x="571500" y="2628899"/>
            <a:ext cx="17106900" cy="5273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31787" algn="l" rtl="0">
              <a:lnSpc>
                <a:spcPct val="95000"/>
              </a:lnSpc>
              <a:spcBef>
                <a:spcPts val="0"/>
              </a:spcBef>
              <a:spcAft>
                <a:spcPts val="0"/>
              </a:spcAft>
              <a:buSzPts val="1625"/>
              <a:buChar char="●"/>
            </a:pPr>
            <a:r>
              <a:rPr lang="en-US" sz="3500" dirty="0">
                <a:solidFill>
                  <a:schemeClr val="tx1"/>
                </a:solidFill>
                <a:latin typeface="+mn-lt"/>
              </a:rPr>
              <a:t>Content of the guide is largely drawn from the </a:t>
            </a:r>
            <a:r>
              <a:rPr lang="en-US" sz="3500" b="0" i="1" u="none" strike="noStrike" baseline="0" dirty="0">
                <a:solidFill>
                  <a:srgbClr val="000000"/>
                </a:solidFill>
                <a:latin typeface="+mn-lt"/>
              </a:rPr>
              <a:t>WRN! Workplace: Work-Based Learning Facilitator’s Guide and Learner Handbook</a:t>
            </a:r>
            <a:r>
              <a:rPr lang="en-US" sz="3500" b="0" i="0" u="none" strike="noStrike" baseline="0" dirty="0">
                <a:solidFill>
                  <a:srgbClr val="000000"/>
                </a:solidFill>
                <a:latin typeface="+mn-lt"/>
              </a:rPr>
              <a:t>. </a:t>
            </a:r>
            <a:endParaRPr lang="en-US" sz="3500" dirty="0">
              <a:solidFill>
                <a:schemeClr val="tx1"/>
              </a:solidFill>
              <a:latin typeface="+mn-lt"/>
            </a:endParaRPr>
          </a:p>
          <a:p>
            <a:pPr marL="457200" lvl="0" indent="-331787" algn="l" rtl="0">
              <a:lnSpc>
                <a:spcPct val="95000"/>
              </a:lnSpc>
              <a:spcBef>
                <a:spcPts val="0"/>
              </a:spcBef>
              <a:spcAft>
                <a:spcPts val="0"/>
              </a:spcAft>
              <a:buSzPts val="1625"/>
              <a:buChar char="●"/>
            </a:pPr>
            <a:endParaRPr lang="en-US" sz="3500" dirty="0">
              <a:solidFill>
                <a:schemeClr val="tx1"/>
              </a:solidFill>
              <a:latin typeface="+mn-lt"/>
            </a:endParaRPr>
          </a:p>
          <a:p>
            <a:pPr marL="457200" lvl="0" indent="-331787" algn="l" rtl="0">
              <a:lnSpc>
                <a:spcPct val="95000"/>
              </a:lnSpc>
              <a:spcBef>
                <a:spcPts val="0"/>
              </a:spcBef>
              <a:spcAft>
                <a:spcPts val="0"/>
              </a:spcAft>
              <a:buSzPts val="1625"/>
              <a:buChar char="●"/>
            </a:pPr>
            <a:endParaRPr lang="en-US" sz="3500" dirty="0">
              <a:solidFill>
                <a:schemeClr val="tx1"/>
              </a:solidFill>
              <a:latin typeface="+mn-lt"/>
            </a:endParaRPr>
          </a:p>
          <a:p>
            <a:pPr marL="125413" indent="0" algn="just">
              <a:lnSpc>
                <a:spcPct val="95000"/>
              </a:lnSpc>
              <a:buSzPts val="1625"/>
              <a:buNone/>
            </a:pPr>
            <a:r>
              <a:rPr lang="en-US" sz="3500" i="1" dirty="0">
                <a:solidFill>
                  <a:schemeClr val="tx1"/>
                </a:solidFill>
                <a:latin typeface="+mn-lt"/>
              </a:rPr>
              <a:t>*The CES guide DOES NOT intend to replicate the </a:t>
            </a:r>
            <a:r>
              <a:rPr lang="en-US" sz="3500" dirty="0">
                <a:solidFill>
                  <a:schemeClr val="tx1"/>
                </a:solidFill>
                <a:latin typeface="+mn-lt"/>
              </a:rPr>
              <a:t>Work-Based Learning</a:t>
            </a:r>
            <a:r>
              <a:rPr lang="en-US" sz="3500" i="1" dirty="0">
                <a:solidFill>
                  <a:schemeClr val="tx1"/>
                </a:solidFill>
                <a:latin typeface="+mn-lt"/>
              </a:rPr>
              <a:t> Facilitator’s Guidebook. It aims to help the implementers use the </a:t>
            </a:r>
            <a:r>
              <a:rPr lang="en-US" sz="3500" dirty="0">
                <a:solidFill>
                  <a:schemeClr val="tx1"/>
                </a:solidFill>
                <a:latin typeface="+mn-lt"/>
              </a:rPr>
              <a:t>Work-Based Learning </a:t>
            </a:r>
            <a:r>
              <a:rPr lang="en-US" sz="3500" i="1" dirty="0">
                <a:solidFill>
                  <a:schemeClr val="tx1"/>
                </a:solidFill>
                <a:latin typeface="+mn-lt"/>
              </a:rPr>
              <a:t>Facilitator’s Guidebook with more ease and address some feedback and recommendations relevant to the implementation of the </a:t>
            </a:r>
            <a:r>
              <a:rPr lang="en-US" sz="3500" dirty="0">
                <a:solidFill>
                  <a:schemeClr val="tx1"/>
                </a:solidFill>
                <a:latin typeface="+mn-lt"/>
              </a:rPr>
              <a:t>Work-Based Learning </a:t>
            </a:r>
            <a:r>
              <a:rPr lang="en-US" sz="3500" i="1" dirty="0">
                <a:solidFill>
                  <a:schemeClr val="tx1"/>
                </a:solidFill>
                <a:latin typeface="+mn-lt"/>
              </a:rPr>
              <a:t>activities.</a:t>
            </a:r>
          </a:p>
          <a:p>
            <a:pPr marL="457200" lvl="0" indent="-331787" algn="l" rtl="0">
              <a:lnSpc>
                <a:spcPct val="95000"/>
              </a:lnSpc>
              <a:spcBef>
                <a:spcPts val="0"/>
              </a:spcBef>
              <a:spcAft>
                <a:spcPts val="0"/>
              </a:spcAft>
              <a:buSzPts val="1625"/>
              <a:buChar char="●"/>
            </a:pPr>
            <a:endParaRPr lang="en-US" sz="3500" dirty="0">
              <a:solidFill>
                <a:schemeClr val="tx1"/>
              </a:solidFill>
              <a:latin typeface="+mn-lt"/>
            </a:endParaRPr>
          </a:p>
        </p:txBody>
      </p:sp>
      <p:sp>
        <p:nvSpPr>
          <p:cNvPr id="10" name="TextBox 6">
            <a:extLst>
              <a:ext uri="{FF2B5EF4-FFF2-40B4-BE49-F238E27FC236}">
                <a16:creationId xmlns:a16="http://schemas.microsoft.com/office/drawing/2014/main" id="{7EE3435E-D3D7-29BF-EA8F-987DD4389D88}"/>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Tree>
    <p:extLst>
      <p:ext uri="{BB962C8B-B14F-4D97-AF65-F5344CB8AC3E}">
        <p14:creationId xmlns:p14="http://schemas.microsoft.com/office/powerpoint/2010/main" val="302478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C03876-D71F-73B5-FB26-CAA97A7D682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FD6AE9B-F11D-760D-5596-C8D6EC578FC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757F3C0-5065-8F45-5F1D-FE96142F9F51}"/>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C5397745-C0FC-4862-DFF0-2ABD8A534F3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8769FA0D-392A-9F12-18E1-5191151BC9A8}"/>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E723D25A-5E17-4A06-BB08-D573CF44912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DDC92771-4A4C-725F-02C6-00B4AA750DF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84ACCFC-88D5-3B18-5DD0-7118DBA7751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10" name="TextBox 9">
            <a:extLst>
              <a:ext uri="{FF2B5EF4-FFF2-40B4-BE49-F238E27FC236}">
                <a16:creationId xmlns:a16="http://schemas.microsoft.com/office/drawing/2014/main" id="{4C38E04D-5A59-30DA-8895-4DF7C2DCAE70}"/>
              </a:ext>
            </a:extLst>
          </p:cNvPr>
          <p:cNvSpPr txBox="1"/>
          <p:nvPr/>
        </p:nvSpPr>
        <p:spPr>
          <a:xfrm>
            <a:off x="1143000" y="1765153"/>
            <a:ext cx="16230600" cy="6555641"/>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Module 1 End-of-Module Assessment to evaluate their understanding. Discuss common errors to address misunderstandings and guide them in writing personal reflections using the reflection sheet.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Process the Work-Based Learning Pre-Test, Session 1 Reflection Sheet, and End-of-Module 1 Assessment based on Module 1 content.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Reassure learners that assessments are not meant to disqualify them but to gauge their knowledge and provide support. The Pre-Test helps facilitators tailor sessions, while the End-of-Module Assessment checks progress and identifies areas needing improvement. </a:t>
            </a:r>
            <a:endParaRPr lang="en-PH" sz="3500" dirty="0"/>
          </a:p>
        </p:txBody>
      </p:sp>
    </p:spTree>
    <p:extLst>
      <p:ext uri="{BB962C8B-B14F-4D97-AF65-F5344CB8AC3E}">
        <p14:creationId xmlns:p14="http://schemas.microsoft.com/office/powerpoint/2010/main" val="821208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5B175-80A2-7F89-E79A-4B1EBF3C2CF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DD72686-9DE9-27FF-A738-E6812B71F38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C1F24D3-600A-FB81-C9B4-812ECD7E4F5F}"/>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911ECF2C-3685-848E-94EF-E291C2F1B20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F09A3D7-5BA9-0375-FA1E-130DFCE90E0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E3B5E41D-1BEC-EE08-0BA5-AC9F9D0F617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5A40EB8D-CCD1-D0C7-216F-CDE4B7D3D7E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22E1D22F-523F-E937-CB0A-89EC019D069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633F26CB-46B4-4071-8D92-698C581FAFD9}"/>
              </a:ext>
            </a:extLst>
          </p:cNvPr>
          <p:cNvSpPr txBox="1"/>
          <p:nvPr/>
        </p:nvSpPr>
        <p:spPr>
          <a:xfrm>
            <a:off x="685800" y="1961672"/>
            <a:ext cx="16687800" cy="7094250"/>
          </a:xfrm>
          <a:prstGeom prst="rect">
            <a:avLst/>
          </a:prstGeom>
          <a:noFill/>
        </p:spPr>
        <p:txBody>
          <a:bodyPr wrap="square">
            <a:spAutoFit/>
          </a:bodyPr>
          <a:lstStyle/>
          <a:p>
            <a:pPr marL="342900" indent="-342900">
              <a:buFont typeface="+mj-lt"/>
              <a:buAutoNum type="arabicPeriod" startAt="4"/>
            </a:pPr>
            <a:r>
              <a:rPr lang="en-US" sz="3500" b="0" i="0" u="none" strike="noStrike" baseline="0" dirty="0">
                <a:solidFill>
                  <a:srgbClr val="000000"/>
                </a:solidFill>
                <a:latin typeface="Calibri" panose="020F0502020204030204" pitchFamily="34" charset="0"/>
              </a:rPr>
              <a:t>If learners struggle with certain topics, revisit the Facilitator’s Guide definitions and use answer keys as references. Focus on addressing common mistakes rather than reviewing every item in detail. </a:t>
            </a:r>
          </a:p>
          <a:p>
            <a:pPr marL="342900" indent="-342900">
              <a:buFont typeface="+mj-lt"/>
              <a:buAutoNum type="arabicPeriod" startAt="4"/>
            </a:pPr>
            <a:r>
              <a:rPr lang="en-US" sz="3500" b="0" i="0" u="none" strike="noStrike" baseline="0" dirty="0">
                <a:solidFill>
                  <a:srgbClr val="000000"/>
                </a:solidFill>
                <a:latin typeface="Calibri" panose="020F0502020204030204" pitchFamily="34" charset="0"/>
              </a:rPr>
              <a:t>Emphasize that Reflection Sheets have no right or wrong answers. They help learners identify challenging concepts and clarify their understanding. </a:t>
            </a:r>
          </a:p>
          <a:p>
            <a:pPr marL="342900" indent="-342900">
              <a:buFont typeface="+mj-lt"/>
              <a:buAutoNum type="arabicPeriod" startAt="4"/>
            </a:pPr>
            <a:r>
              <a:rPr lang="en-US" sz="3500" dirty="0">
                <a:solidFill>
                  <a:srgbClr val="000000"/>
                </a:solidFill>
                <a:latin typeface="Calibri" panose="020F0502020204030204" pitchFamily="34" charset="0"/>
              </a:rPr>
              <a:t>P</a:t>
            </a:r>
            <a:r>
              <a:rPr lang="en-US" sz="3500" b="0" i="0" u="none" strike="noStrike" baseline="0" dirty="0">
                <a:solidFill>
                  <a:srgbClr val="000000"/>
                </a:solidFill>
                <a:latin typeface="Calibri" panose="020F0502020204030204" pitchFamily="34" charset="0"/>
              </a:rPr>
              <a:t>rovide written feedback highlighting strengths and areas for improvement using the Sandwich Method—constructive feedback placed between positive comments. </a:t>
            </a:r>
          </a:p>
          <a:p>
            <a:pPr marL="342900" indent="-342900">
              <a:buFont typeface="+mj-lt"/>
              <a:buAutoNum type="arabicPeriod" startAt="4"/>
            </a:pPr>
            <a:endParaRPr lang="en-US" sz="3500" dirty="0">
              <a:solidFill>
                <a:srgbClr val="000000"/>
              </a:solidFill>
              <a:latin typeface="Calibri" panose="020F0502020204030204" pitchFamily="34" charset="0"/>
            </a:endParaRPr>
          </a:p>
          <a:p>
            <a:pPr lvl="1"/>
            <a:r>
              <a:rPr lang="en-US" sz="3500" b="1" i="0" u="none" strike="noStrike" baseline="0" dirty="0">
                <a:solidFill>
                  <a:srgbClr val="000000"/>
                </a:solidFill>
                <a:latin typeface="Calibri" panose="020F0502020204030204" pitchFamily="34" charset="0"/>
              </a:rPr>
              <a:t>Example: </a:t>
            </a:r>
            <a:r>
              <a:rPr lang="en-US" sz="3500" b="0" i="0" u="none" strike="noStrike" baseline="0" dirty="0">
                <a:solidFill>
                  <a:srgbClr val="000000"/>
                </a:solidFill>
                <a:latin typeface="Calibri" panose="020F0502020204030204" pitchFamily="34" charset="0"/>
              </a:rPr>
              <a:t>“I see that you were able to pick up on the importance of work-based learning [</a:t>
            </a:r>
            <a:r>
              <a:rPr lang="en-US" sz="3500" b="0" i="1" u="none" strike="noStrike" baseline="0" dirty="0">
                <a:solidFill>
                  <a:srgbClr val="000000"/>
                </a:solidFill>
                <a:latin typeface="Calibri" panose="020F0502020204030204" pitchFamily="34" charset="0"/>
              </a:rPr>
              <a:t>positive feedback</a:t>
            </a:r>
            <a:r>
              <a:rPr lang="en-US" sz="3500" b="0" i="0" u="none" strike="noStrike" baseline="0" dirty="0">
                <a:solidFill>
                  <a:srgbClr val="000000"/>
                </a:solidFill>
                <a:latin typeface="Calibri" panose="020F0502020204030204" pitchFamily="34" charset="0"/>
              </a:rPr>
              <a:t>]. However, you still seemed confused as to where you want to be placed. You might want to do some more research about the types of workplaces where you could be placed at [</a:t>
            </a:r>
            <a:r>
              <a:rPr lang="en-US" sz="3500" b="0" i="1" u="none" strike="noStrike" baseline="0" dirty="0">
                <a:solidFill>
                  <a:srgbClr val="000000"/>
                </a:solidFill>
                <a:latin typeface="Calibri" panose="020F0502020204030204" pitchFamily="34" charset="0"/>
              </a:rPr>
              <a:t>negative or constructive feedback</a:t>
            </a:r>
            <a:r>
              <a:rPr lang="en-US" sz="3500" b="0" i="0" u="none" strike="noStrike" baseline="0" dirty="0">
                <a:solidFill>
                  <a:srgbClr val="000000"/>
                </a:solidFill>
                <a:latin typeface="Calibri" panose="020F0502020204030204" pitchFamily="34" charset="0"/>
              </a:rPr>
              <a:t>], but it’s good that you already have an initial understanding of what needs to be done [</a:t>
            </a:r>
            <a:r>
              <a:rPr lang="en-US" sz="3500" b="0" i="1" u="none" strike="noStrike" baseline="0" dirty="0">
                <a:solidFill>
                  <a:srgbClr val="000000"/>
                </a:solidFill>
                <a:latin typeface="Calibri" panose="020F0502020204030204" pitchFamily="34" charset="0"/>
              </a:rPr>
              <a:t>positive feedback</a:t>
            </a:r>
            <a:r>
              <a:rPr lang="en-US" sz="3500" b="0" i="0" u="none" strike="noStrike" baseline="0" dirty="0">
                <a:solidFill>
                  <a:srgbClr val="000000"/>
                </a:solidFill>
                <a:latin typeface="Calibri" panose="020F0502020204030204" pitchFamily="34" charset="0"/>
              </a:rPr>
              <a:t>].” </a:t>
            </a:r>
            <a:endParaRPr lang="en-PH" sz="3500" dirty="0"/>
          </a:p>
        </p:txBody>
      </p:sp>
    </p:spTree>
    <p:extLst>
      <p:ext uri="{BB962C8B-B14F-4D97-AF65-F5344CB8AC3E}">
        <p14:creationId xmlns:p14="http://schemas.microsoft.com/office/powerpoint/2010/main" val="124857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6A8073-E99D-0CFB-0A28-555FEE8DBDE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3556722-76B2-3442-947E-39B9FB7935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E341788-0948-8009-8070-CB309A09A66C}"/>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EB16456-D93D-0AB3-772D-DC46AFA6883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F8B3076A-121A-B733-31E2-249A8C35C026}"/>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4194F12-BDC9-0EC7-FCBA-8164A1719655}"/>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704E95F-912F-3F8E-1FF8-0A914354B3C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2660B6D5-A445-F40D-E4A2-09B90C8E81D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1</a:t>
              </a:r>
            </a:p>
          </p:txBody>
        </p:sp>
      </p:grpSp>
      <p:sp>
        <p:nvSpPr>
          <p:cNvPr id="6" name="TextBox 5">
            <a:extLst>
              <a:ext uri="{FF2B5EF4-FFF2-40B4-BE49-F238E27FC236}">
                <a16:creationId xmlns:a16="http://schemas.microsoft.com/office/drawing/2014/main" id="{3CD12545-F0CE-7E77-7D7D-1BE9C8B7F1EE}"/>
              </a:ext>
            </a:extLst>
          </p:cNvPr>
          <p:cNvSpPr txBox="1"/>
          <p:nvPr/>
        </p:nvSpPr>
        <p:spPr>
          <a:xfrm>
            <a:off x="762000" y="1692367"/>
            <a:ext cx="16961167" cy="7632859"/>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Identify the topic, prerequisites,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ponder once more over their early work experiences and capture this experience by using a quote or mantra that they may share with their ALS learners. </a:t>
            </a:r>
          </a:p>
          <a:p>
            <a:endParaRPr lang="en-US" sz="3500" b="0" i="0" u="none" strike="noStrike" baseline="0" dirty="0">
              <a:solidFill>
                <a:srgbClr val="000000"/>
              </a:solidFill>
              <a:latin typeface="Calibri" panose="020F0502020204030204" pitchFamily="34" charset="0"/>
            </a:endParaRPr>
          </a:p>
          <a:p>
            <a:pPr lvl="1"/>
            <a:r>
              <a:rPr lang="en-US" sz="3500" b="0" i="0" u="none" strike="noStrike" baseline="0" dirty="0">
                <a:solidFill>
                  <a:srgbClr val="000000"/>
                </a:solidFill>
                <a:latin typeface="Calibri" panose="020F0502020204030204" pitchFamily="34" charset="0"/>
              </a:rPr>
              <a:t>Some examples of work mantras are as follows: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t>
            </a:r>
            <a:r>
              <a:rPr lang="en-US" sz="3500" b="0" i="1" u="none" strike="noStrike" baseline="0" dirty="0">
                <a:solidFill>
                  <a:srgbClr val="000000"/>
                </a:solidFill>
                <a:latin typeface="Calibri" panose="020F0502020204030204" pitchFamily="34" charset="0"/>
              </a:rPr>
              <a:t>Do not wish for it. Work for it</a:t>
            </a:r>
            <a:r>
              <a:rPr lang="en-US" sz="3500" b="0" i="0" u="none" strike="noStrike" baseline="0" dirty="0">
                <a:solidFill>
                  <a:srgbClr val="000000"/>
                </a:solidFill>
                <a:latin typeface="Calibri" panose="020F0502020204030204" pitchFamily="34" charset="0"/>
              </a:rPr>
              <a:t>.” - Unknown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t>
            </a:r>
            <a:r>
              <a:rPr lang="en-US" sz="3500" b="0" i="1" u="none" strike="noStrike" baseline="0" dirty="0">
                <a:solidFill>
                  <a:srgbClr val="000000"/>
                </a:solidFill>
                <a:latin typeface="Calibri" panose="020F0502020204030204" pitchFamily="34" charset="0"/>
              </a:rPr>
              <a:t>It always seems impossible until it is done</a:t>
            </a:r>
            <a:r>
              <a:rPr lang="en-US" sz="3500" b="0" i="0" u="none" strike="noStrike" baseline="0" dirty="0">
                <a:solidFill>
                  <a:srgbClr val="000000"/>
                </a:solidFill>
                <a:latin typeface="Calibri" panose="020F0502020204030204" pitchFamily="34" charset="0"/>
              </a:rPr>
              <a:t>.” - Nelson Mandela </a:t>
            </a:r>
            <a:endParaRPr lang="en-PH" sz="3500" dirty="0"/>
          </a:p>
        </p:txBody>
      </p:sp>
    </p:spTree>
    <p:extLst>
      <p:ext uri="{BB962C8B-B14F-4D97-AF65-F5344CB8AC3E}">
        <p14:creationId xmlns:p14="http://schemas.microsoft.com/office/powerpoint/2010/main" val="454594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D4D1656B-4C5E-05AF-C9DE-C4597CA7FF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4038AB-0798-914D-C03C-51B396198EC5}"/>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B42AD559-6D9F-132E-27E5-EBA83F8E78DD}"/>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27DD68FB-E5A6-59AC-5DAE-21322870528A}"/>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6" name="Freeform 6">
            <a:extLst>
              <a:ext uri="{FF2B5EF4-FFF2-40B4-BE49-F238E27FC236}">
                <a16:creationId xmlns:a16="http://schemas.microsoft.com/office/drawing/2014/main" id="{B25DB1A9-0C2A-5EA9-00E1-A9FB600158FF}"/>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4"/>
            <a:stretch>
              <a:fillRect t="-23348" b="-23348"/>
            </a:stretch>
          </a:blipFill>
        </p:spPr>
        <p:txBody>
          <a:bodyPr/>
          <a:lstStyle/>
          <a:p>
            <a:endParaRPr lang="en-PH"/>
          </a:p>
        </p:txBody>
      </p:sp>
      <p:sp>
        <p:nvSpPr>
          <p:cNvPr id="8" name="TextBox 8">
            <a:extLst>
              <a:ext uri="{FF2B5EF4-FFF2-40B4-BE49-F238E27FC236}">
                <a16:creationId xmlns:a16="http://schemas.microsoft.com/office/drawing/2014/main" id="{EC6B8DC8-4CEB-50FD-9A29-A5CC49334D17}"/>
              </a:ext>
            </a:extLst>
          </p:cNvPr>
          <p:cNvSpPr txBox="1"/>
          <p:nvPr/>
        </p:nvSpPr>
        <p:spPr>
          <a:xfrm>
            <a:off x="405915" y="3870211"/>
            <a:ext cx="6873477" cy="1908215"/>
          </a:xfrm>
          <a:prstGeom prst="rect">
            <a:avLst/>
          </a:prstGeom>
        </p:spPr>
        <p:txBody>
          <a:bodyPr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2</a:t>
            </a:r>
          </a:p>
          <a:p>
            <a:r>
              <a:rPr lang="en-PH" sz="2800" b="1" i="0" u="none" strike="noStrike" baseline="0" dirty="0">
                <a:solidFill>
                  <a:srgbClr val="FFFF00"/>
                </a:solidFill>
                <a:latin typeface="Calibri" panose="020F0502020204030204" pitchFamily="34" charset="0"/>
              </a:rPr>
              <a:t>WORK EXPOSURE</a:t>
            </a:r>
          </a:p>
        </p:txBody>
      </p:sp>
      <p:sp>
        <p:nvSpPr>
          <p:cNvPr id="10" name="Freeform 10">
            <a:extLst>
              <a:ext uri="{FF2B5EF4-FFF2-40B4-BE49-F238E27FC236}">
                <a16:creationId xmlns:a16="http://schemas.microsoft.com/office/drawing/2014/main" id="{7D867530-485F-CD68-C9B6-0DD590191826}"/>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69B4CBE5-9530-42E6-C967-7B7786395402}"/>
              </a:ext>
            </a:extLst>
          </p:cNvPr>
          <p:cNvSpPr txBox="1"/>
          <p:nvPr/>
        </p:nvSpPr>
        <p:spPr>
          <a:xfrm>
            <a:off x="1676400" y="6095823"/>
            <a:ext cx="7058742" cy="2154436"/>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Module 2 of the Work-Based Learning Facilitator’s Guide. </a:t>
            </a:r>
            <a:r>
              <a:rPr lang="en-US" sz="2800" b="0" i="0" u="none" strike="noStrike" baseline="0" dirty="0">
                <a:solidFill>
                  <a:schemeClr val="accent1">
                    <a:lumMod val="20000"/>
                    <a:lumOff val="80000"/>
                  </a:schemeClr>
                </a:solidFill>
                <a:latin typeface="Calibri" panose="020F0502020204030204" pitchFamily="34" charset="0"/>
              </a:rPr>
              <a:t>It tackles expanding the concept of “workplaces” in the community and provides practical tips for conducting work observation. </a:t>
            </a:r>
            <a:endParaRPr lang="en-US" sz="28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9" name="Freeform 5">
            <a:extLst>
              <a:ext uri="{FF2B5EF4-FFF2-40B4-BE49-F238E27FC236}">
                <a16:creationId xmlns:a16="http://schemas.microsoft.com/office/drawing/2014/main" id="{00D45387-4E30-6B08-76DC-8EC57EAD1F5A}"/>
              </a:ext>
            </a:extLst>
          </p:cNvPr>
          <p:cNvSpPr/>
          <p:nvPr/>
        </p:nvSpPr>
        <p:spPr>
          <a:xfrm flipV="1">
            <a:off x="-685800" y="57784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5" name="TextBox 7">
            <a:extLst>
              <a:ext uri="{FF2B5EF4-FFF2-40B4-BE49-F238E27FC236}">
                <a16:creationId xmlns:a16="http://schemas.microsoft.com/office/drawing/2014/main" id="{58BD8109-4904-070B-71F8-17774363E80F}"/>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1541997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2315F-0E36-23A7-F68A-AC95298900B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A455893-8494-4CD7-6B3A-5C6C3945EE85}"/>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04148E1-DDCD-668C-A723-7B05FA419B1C}"/>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19909E6F-67A5-E33A-BB9F-68427F403EC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4BD76C8-5200-990E-4200-91CE9569106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0DB68C0-CFDA-B8BE-B895-533CA112557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E862DE2-32A8-1AF7-E265-F850BF2A8FE6}"/>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7B29285E-39F5-61CD-4CA9-54A2BAAA4B7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pic>
        <p:nvPicPr>
          <p:cNvPr id="6" name="Picture 5">
            <a:extLst>
              <a:ext uri="{FF2B5EF4-FFF2-40B4-BE49-F238E27FC236}">
                <a16:creationId xmlns:a16="http://schemas.microsoft.com/office/drawing/2014/main" id="{3557FEA4-5021-FE67-DE6E-2E861337C506}"/>
              </a:ext>
            </a:extLst>
          </p:cNvPr>
          <p:cNvPicPr>
            <a:picLocks noChangeAspect="1"/>
          </p:cNvPicPr>
          <p:nvPr/>
        </p:nvPicPr>
        <p:blipFill>
          <a:blip r:embed="rId7"/>
          <a:stretch>
            <a:fillRect/>
          </a:stretch>
        </p:blipFill>
        <p:spPr>
          <a:xfrm>
            <a:off x="1295400" y="2420305"/>
            <a:ext cx="15480003" cy="6356028"/>
          </a:xfrm>
          <a:prstGeom prst="rect">
            <a:avLst/>
          </a:prstGeom>
        </p:spPr>
      </p:pic>
    </p:spTree>
    <p:extLst>
      <p:ext uri="{BB962C8B-B14F-4D97-AF65-F5344CB8AC3E}">
        <p14:creationId xmlns:p14="http://schemas.microsoft.com/office/powerpoint/2010/main" val="1633443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FF9B87-C319-A289-8AD3-3CEB31B916B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F1E87C1-731B-B831-7986-5FB6F7A56AC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6F85E98-D8AB-B875-3299-E370CB8A83D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DAC2EBCB-93C9-043D-EF5E-9DFFB8A9692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13E833ED-D55F-F395-7196-22A05A0213D2}"/>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1042E620-88B1-FD39-9722-329CFD87A6B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1F634CA-C5D9-9148-4D77-BD7F49F8AF5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DF2A7433-D238-F2C1-4609-922FD1A8E1EC}"/>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60D2A8B3-60BC-41D2-D5F9-4542D0EFA20D}"/>
              </a:ext>
            </a:extLst>
          </p:cNvPr>
          <p:cNvSpPr txBox="1"/>
          <p:nvPr/>
        </p:nvSpPr>
        <p:spPr>
          <a:xfrm>
            <a:off x="1219200" y="2233233"/>
            <a:ext cx="15849599" cy="5632311"/>
          </a:xfrm>
          <a:prstGeom prst="rect">
            <a:avLst/>
          </a:prstGeom>
          <a:noFill/>
        </p:spPr>
        <p:txBody>
          <a:bodyPr wrap="square">
            <a:spAutoFit/>
          </a:bodyPr>
          <a:lstStyle/>
          <a:p>
            <a:r>
              <a:rPr lang="en-PH" sz="3000" b="1" i="0" u="none" strike="noStrike" baseline="0" dirty="0">
                <a:solidFill>
                  <a:srgbClr val="000000"/>
                </a:solidFill>
                <a:latin typeface="Calibri" panose="020F0502020204030204" pitchFamily="34" charset="0"/>
              </a:rPr>
              <a:t>Session Prerequisites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It is ideal that the CES members have already read or browsed relevant sections of the Facilitator’s Guide prior to this CES, particularly: </a:t>
            </a:r>
          </a:p>
          <a:p>
            <a:pPr marL="914400" lvl="1"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Activity 2: Community Mapping </a:t>
            </a:r>
          </a:p>
          <a:p>
            <a:pPr marL="914400" lvl="1"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Activity 3: Work Observation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2: Explanation of Workplace Observation (Work Exposure)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3: Workplace Observation Form </a:t>
            </a:r>
          </a:p>
          <a:p>
            <a:pPr marL="914400" lvl="1" indent="-457200">
              <a:buFont typeface="Arial" panose="020B0604020202020204" pitchFamily="34" charset="0"/>
              <a:buChar char="•"/>
            </a:pPr>
            <a:r>
              <a:rPr lang="en-PH" sz="3000" b="0" i="0" u="none" strike="noStrike" baseline="0" dirty="0">
                <a:solidFill>
                  <a:srgbClr val="000000"/>
                </a:solidFill>
                <a:latin typeface="Calibri" panose="020F0502020204030204" pitchFamily="34" charset="0"/>
              </a:rPr>
              <a:t>Activity 2: Informational Interviews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4: Explanation of an Informational Interview (Work Exposure) </a:t>
            </a:r>
          </a:p>
          <a:p>
            <a:pPr marL="914400" lvl="1" indent="-457200">
              <a:buFont typeface="Arial" panose="020B0604020202020204" pitchFamily="34" charset="0"/>
              <a:buChar char="•"/>
            </a:pPr>
            <a:endParaRPr lang="en-US" sz="3000" dirty="0">
              <a:solidFill>
                <a:srgbClr val="000000"/>
              </a:solidFill>
              <a:latin typeface="Calibri" panose="020F0502020204030204" pitchFamily="34" charset="0"/>
            </a:endParaRPr>
          </a:p>
          <a:p>
            <a:r>
              <a:rPr lang="en-PH" sz="3000" b="1" i="0" u="none" strike="noStrike" baseline="0" dirty="0">
                <a:solidFill>
                  <a:srgbClr val="000000"/>
                </a:solidFill>
                <a:latin typeface="Calibri" panose="020F0502020204030204" pitchFamily="34" charset="0"/>
              </a:rPr>
              <a:t>Duration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The entire session requires approximately two (2) hours. </a:t>
            </a:r>
            <a:endParaRPr lang="en-PH" sz="3000" dirty="0"/>
          </a:p>
        </p:txBody>
      </p:sp>
    </p:spTree>
    <p:extLst>
      <p:ext uri="{BB962C8B-B14F-4D97-AF65-F5344CB8AC3E}">
        <p14:creationId xmlns:p14="http://schemas.microsoft.com/office/powerpoint/2010/main" val="3523234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C7F538-EF07-B1D2-D892-64CEC891B9E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A892E98-5C81-8C1D-B536-FCE39941D44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038FE56-BE65-B8B4-A64A-41C4729CA5C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5D8D631-3CFC-DA6E-EBE7-1E361DBBDC1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38C15961-70F3-9A20-6D4A-4FEEAFAAB71C}"/>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7552B46-315A-B0E3-6CBE-BDD4DDC0904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43B4CD2-2262-6A68-F53B-509C6E255E1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957E4799-9DE1-7E8E-8EBC-14C11E772C0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09643050-E7DB-EBF8-789E-EE445FD7E7EB}"/>
              </a:ext>
            </a:extLst>
          </p:cNvPr>
          <p:cNvSpPr txBox="1"/>
          <p:nvPr/>
        </p:nvSpPr>
        <p:spPr>
          <a:xfrm>
            <a:off x="1295400" y="1961672"/>
            <a:ext cx="162306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Preliminaries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Go through the session objectives. </a:t>
            </a:r>
          </a:p>
          <a:p>
            <a:endParaRPr lang="en-US" sz="3500" dirty="0">
              <a:solidFill>
                <a:srgbClr val="000000"/>
              </a:solidFill>
              <a:latin typeface="Calibri" panose="020F0502020204030204" pitchFamily="34" charset="0"/>
            </a:endParaRPr>
          </a:p>
          <a:p>
            <a:r>
              <a:rPr lang="en-PH" sz="3500" b="1" i="1" u="none" strike="noStrike" baseline="0" dirty="0">
                <a:solidFill>
                  <a:srgbClr val="000000"/>
                </a:solidFill>
                <a:latin typeface="Calibri" panose="020F0502020204030204" pitchFamily="34" charset="0"/>
              </a:rPr>
              <a:t>Priming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CES members to list all workplaces in their community within two (2) minutes.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Pair them up to compare lists, highlighting potential workplaces for learner observations (5 minutes). </a:t>
            </a:r>
            <a:endParaRPr lang="en-PH" sz="3500" dirty="0"/>
          </a:p>
        </p:txBody>
      </p:sp>
    </p:spTree>
    <p:extLst>
      <p:ext uri="{BB962C8B-B14F-4D97-AF65-F5344CB8AC3E}">
        <p14:creationId xmlns:p14="http://schemas.microsoft.com/office/powerpoint/2010/main" val="642117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00A3BF-B3ED-2B25-7257-BD5D964198E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BAC34BD-1CAB-73DE-5834-F3DB9C881C8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DD7CE72-3314-B565-3F82-F2F893861AD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884408DF-43F8-2EF3-36C3-E515BAD5CC3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7E137FE-029C-1197-81DA-DA5BB034EA4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6D6D2BE3-57C4-8332-59DF-45881A7AB6D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5B41F84-9775-D9EE-3213-F74A1279DEB3}"/>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FD47215-1054-44C0-9BFE-009BFE767AB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8C1E59F8-930E-E1A0-B820-53338F83EC34}"/>
              </a:ext>
            </a:extLst>
          </p:cNvPr>
          <p:cNvSpPr txBox="1"/>
          <p:nvPr/>
        </p:nvSpPr>
        <p:spPr>
          <a:xfrm>
            <a:off x="1143000" y="1961672"/>
            <a:ext cx="16806457" cy="609397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Main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Ask the CES members to form three (3) groups. Assign them the following Module 2 sections: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Group 1: Session 2 – Activity 3: Work Observation and Learner Handout 2: Explanation of Workplace Observation (Work Exposure)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Group 2: Session 2 – Activity 3: Work Observation and Learner Handout 3: Workplace Observation Form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Group 3: Session 3 – Activity 2: Informational Interviews and Learner Handout 4: Explanation of an Informational Interview (Work Exposure) </a:t>
            </a:r>
            <a:endParaRPr lang="en-US" sz="3000" dirty="0">
              <a:solidFill>
                <a:srgbClr val="000000"/>
              </a:solidFill>
              <a:latin typeface="Calibri" panose="020F0502020204030204" pitchFamily="34" charset="0"/>
            </a:endParaRPr>
          </a:p>
          <a:p>
            <a:pPr marL="914400" lvl="1" indent="-457200">
              <a:buFont typeface="Arial" panose="020B0604020202020204" pitchFamily="34" charset="0"/>
              <a:buChar char="•"/>
            </a:pPr>
            <a:endParaRPr lang="en-US" sz="3000" b="0" i="0" u="none" strike="noStrike" baseline="0" dirty="0">
              <a:solidFill>
                <a:srgbClr val="000000"/>
              </a:solidFill>
              <a:latin typeface="Calibri" panose="020F0502020204030204" pitchFamily="34" charset="0"/>
            </a:endParaRPr>
          </a:p>
          <a:p>
            <a:pPr marL="514350" indent="-514350">
              <a:buFont typeface="+mj-lt"/>
              <a:buAutoNum type="arabicPeriod" startAt="2"/>
            </a:pPr>
            <a:r>
              <a:rPr lang="en-US" sz="3000" b="0" i="0" u="none" strike="noStrike" baseline="0" dirty="0">
                <a:solidFill>
                  <a:srgbClr val="000000"/>
                </a:solidFill>
                <a:latin typeface="Calibri" panose="020F0502020204030204" pitchFamily="34" charset="0"/>
              </a:rPr>
              <a:t>Give the groups 15 minutes to go through their assigned sections, paying close attention to the activity objectives, indicated steps, and provided tools. They may also review their list of workplaces. </a:t>
            </a:r>
            <a:endParaRPr lang="en-PH" sz="3000" dirty="0"/>
          </a:p>
        </p:txBody>
      </p:sp>
    </p:spTree>
    <p:extLst>
      <p:ext uri="{BB962C8B-B14F-4D97-AF65-F5344CB8AC3E}">
        <p14:creationId xmlns:p14="http://schemas.microsoft.com/office/powerpoint/2010/main" val="413792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E1C5BC-D99E-19D0-AE7F-50B19015579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1A87ED7-4083-B67A-689A-1FA74060C4B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14BAC76-81CE-D844-C4A5-FD1657D6DF8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CC56A6AC-84DF-73D5-3196-06F5AC23420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30213B85-3604-9BBD-D31F-E8107FED327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437444BD-BE1E-7912-C3B3-E469F1EC2241}"/>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304391B-5588-61F4-E3FA-6CE1BBC0F26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9503B36-05E0-4ABA-8EE2-C543916AF67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4F14B257-503D-0700-9059-4CA0F30FCE95}"/>
              </a:ext>
            </a:extLst>
          </p:cNvPr>
          <p:cNvSpPr txBox="1"/>
          <p:nvPr/>
        </p:nvSpPr>
        <p:spPr>
          <a:xfrm>
            <a:off x="1143000" y="2021319"/>
            <a:ext cx="164592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each group to summarize and present the key points of their assigned activity (3 minutes per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 allotted time for group presentations, </a:t>
            </a:r>
            <a:r>
              <a:rPr lang="en-US" sz="3500" b="1" i="0" u="none" strike="noStrike" baseline="0" dirty="0">
                <a:solidFill>
                  <a:srgbClr val="000000"/>
                </a:solidFill>
                <a:latin typeface="Calibri" panose="020F0502020204030204" pitchFamily="34" charset="0"/>
              </a:rPr>
              <a:t>ask </a:t>
            </a:r>
            <a:r>
              <a:rPr lang="en-US" sz="3500" b="0" i="0" u="none" strike="noStrike" baseline="0" dirty="0">
                <a:solidFill>
                  <a:srgbClr val="000000"/>
                </a:solidFill>
                <a:latin typeface="Calibri" panose="020F0502020204030204" pitchFamily="34" charset="0"/>
              </a:rPr>
              <a:t>the following: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insights have you gained about Work-Based Learning from the activities?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How do the activities allow the learners to deepen their understanding of the workplace and preparing for employment?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Is there any additional information that the learners should know about work observation and informational interviews?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How might learners find out about different potential workplaces in their local community? </a:t>
            </a:r>
            <a:endParaRPr lang="en-PH" sz="3500" dirty="0"/>
          </a:p>
        </p:txBody>
      </p:sp>
    </p:spTree>
    <p:extLst>
      <p:ext uri="{BB962C8B-B14F-4D97-AF65-F5344CB8AC3E}">
        <p14:creationId xmlns:p14="http://schemas.microsoft.com/office/powerpoint/2010/main" val="3364353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FF4358-C810-D633-402E-72369BB42FC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DE26E82-7938-EA71-022D-76B90BA76BF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5E92B66-2EE7-27E0-BDB4-33B0A617D54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B2C88AF6-348B-D8AE-5CA0-0CEE82A3BF7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F141DAD-F3D8-2382-67AF-1BEF48094F0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373E1D37-2969-DCA4-CF98-73E6412C5E9B}"/>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3134631-BDFD-DAA9-A1EB-67C2DE7F64A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2F554B7-0ECB-E9B6-8016-661AE7BC956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1D65B78B-62BF-8515-F35E-FF90EB05E7A2}"/>
              </a:ext>
            </a:extLst>
          </p:cNvPr>
          <p:cNvSpPr txBox="1"/>
          <p:nvPr/>
        </p:nvSpPr>
        <p:spPr>
          <a:xfrm>
            <a:off x="990600" y="1783873"/>
            <a:ext cx="16611600" cy="7478970"/>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Abstraction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30 minutes] </a:t>
            </a:r>
          </a:p>
          <a:p>
            <a:endParaRPr lang="en-PH" sz="3000" b="0"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To better prepare for the delivery of the </a:t>
            </a:r>
            <a:r>
              <a:rPr lang="en-US" sz="3000" b="0" i="1" u="none" strike="noStrike" baseline="0" dirty="0">
                <a:solidFill>
                  <a:srgbClr val="000000"/>
                </a:solidFill>
                <a:latin typeface="Calibri" panose="020F0502020204030204" pitchFamily="34" charset="0"/>
              </a:rPr>
              <a:t>Work-Based Learning </a:t>
            </a:r>
            <a:r>
              <a:rPr lang="en-US" sz="3000" b="0" i="0" u="none" strike="noStrike" baseline="0" dirty="0">
                <a:solidFill>
                  <a:srgbClr val="000000"/>
                </a:solidFill>
                <a:latin typeface="Calibri" panose="020F0502020204030204" pitchFamily="34" charset="0"/>
              </a:rPr>
              <a:t>Module 2, let us delve deeper into some concepts already presented in the Facilitator’s Guide: </a:t>
            </a:r>
          </a:p>
          <a:p>
            <a:endParaRPr lang="en-US" sz="3000" b="0" i="0" u="none" strike="noStrike" baseline="0" dirty="0">
              <a:solidFill>
                <a:srgbClr val="000000"/>
              </a:solidFill>
              <a:latin typeface="Calibri" panose="020F0502020204030204" pitchFamily="34" charset="0"/>
            </a:endParaRPr>
          </a:p>
          <a:p>
            <a:pPr marL="514350" indent="-514350">
              <a:buAutoNum type="arabicPeriod"/>
            </a:pPr>
            <a:r>
              <a:rPr lang="en-US" sz="3000" b="1" i="0" u="none" strike="noStrike" baseline="0" dirty="0">
                <a:solidFill>
                  <a:srgbClr val="000000"/>
                </a:solidFill>
                <a:latin typeface="Calibri" panose="020F0502020204030204" pitchFamily="34" charset="0"/>
              </a:rPr>
              <a:t>Finding Workplaces in the Community </a:t>
            </a:r>
          </a:p>
          <a:p>
            <a:pPr marL="514350" indent="-514350">
              <a:buAutoNum type="arabicPeriod"/>
            </a:pPr>
            <a:endParaRPr lang="en-US"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While finding workplaces is primarily the learners' responsibility, facilitators can assist by identifying good matches and tracking learner activities. Here are ways to gather additional information about local workplaces: </a:t>
            </a: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Explore</a:t>
            </a:r>
            <a:r>
              <a:rPr lang="en-US" sz="3000" b="0" i="0" u="none" strike="noStrike" baseline="0" dirty="0">
                <a:solidFill>
                  <a:srgbClr val="000000"/>
                </a:solidFill>
                <a:latin typeface="Calibri" panose="020F0502020204030204" pitchFamily="34" charset="0"/>
              </a:rPr>
              <a:t>: Observe and list workplaces in your area during daily outings. You might discover new or previously unnoticed places. </a:t>
            </a:r>
            <a:endParaRPr lang="en-US" sz="3000" dirty="0">
              <a:solidFill>
                <a:srgbClr val="000000"/>
              </a:solidFill>
              <a:latin typeface="Calibri" panose="020F0502020204030204" pitchFamily="34" charset="0"/>
            </a:endParaRP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Inquire</a:t>
            </a:r>
            <a:r>
              <a:rPr lang="en-US" sz="3000" b="0" i="0" u="none" strike="noStrike" baseline="0" dirty="0">
                <a:solidFill>
                  <a:srgbClr val="000000"/>
                </a:solidFill>
                <a:latin typeface="Calibri" panose="020F0502020204030204" pitchFamily="34" charset="0"/>
              </a:rPr>
              <a:t>: Ask people you interact with about their workplaces or check with the barangay for a list. Online searches can also help. </a:t>
            </a:r>
          </a:p>
          <a:p>
            <a:pPr marL="914400" lvl="1" indent="-457200">
              <a:buFont typeface="Arial" panose="020B0604020202020204" pitchFamily="34" charset="0"/>
              <a:buChar char="•"/>
            </a:pPr>
            <a:r>
              <a:rPr lang="en-US" sz="3000" b="1" i="0" u="none" strike="noStrike" baseline="0" dirty="0">
                <a:solidFill>
                  <a:srgbClr val="000000"/>
                </a:solidFill>
                <a:latin typeface="Calibri" panose="020F0502020204030204" pitchFamily="34" charset="0"/>
              </a:rPr>
              <a:t>Brainstorm</a:t>
            </a:r>
            <a:r>
              <a:rPr lang="en-US" sz="3000" b="0" i="0" u="none" strike="noStrike" baseline="0" dirty="0">
                <a:solidFill>
                  <a:srgbClr val="000000"/>
                </a:solidFill>
                <a:latin typeface="Calibri" panose="020F0502020204030204" pitchFamily="34" charset="0"/>
              </a:rPr>
              <a:t>: Collaborate with others to create and regularly update a community workplace list. </a:t>
            </a:r>
            <a:endParaRPr lang="en-PH" sz="3000" dirty="0"/>
          </a:p>
        </p:txBody>
      </p:sp>
    </p:spTree>
    <p:extLst>
      <p:ext uri="{BB962C8B-B14F-4D97-AF65-F5344CB8AC3E}">
        <p14:creationId xmlns:p14="http://schemas.microsoft.com/office/powerpoint/2010/main" val="248407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35B1D-4228-BFD0-2564-BED8488242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924A06-35F3-15D4-B2E5-DFFFC7A13CA9}"/>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3" name="Freeform 3">
            <a:extLst>
              <a:ext uri="{FF2B5EF4-FFF2-40B4-BE49-F238E27FC236}">
                <a16:creationId xmlns:a16="http://schemas.microsoft.com/office/drawing/2014/main" id="{B1D2AA69-1AB9-D741-A887-BE459CF4E42E}"/>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335A3665-9291-BC4B-CF80-55AD96C36EC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C85148E1-3C52-EEF2-EC09-6244E61A5A2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6"/>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9FD5A28D-025A-FCD5-AB5E-7B2BC6EBCB93}"/>
              </a:ext>
            </a:extLst>
          </p:cNvPr>
          <p:cNvSpPr txBox="1">
            <a:spLocks noGrp="1"/>
          </p:cNvSpPr>
          <p:nvPr/>
        </p:nvSpPr>
        <p:spPr>
          <a:xfrm>
            <a:off x="990600" y="2656143"/>
            <a:ext cx="16840200" cy="60351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457200" lvl="0" indent="-344487" algn="l" rtl="0">
              <a:lnSpc>
                <a:spcPct val="95000"/>
              </a:lnSpc>
              <a:spcBef>
                <a:spcPts val="0"/>
              </a:spcBef>
              <a:spcAft>
                <a:spcPts val="0"/>
              </a:spcAft>
              <a:buSzPts val="1825"/>
              <a:buChar char="●"/>
            </a:pPr>
            <a:r>
              <a:rPr lang="en-US" sz="3500" dirty="0">
                <a:solidFill>
                  <a:schemeClr val="tx1"/>
                </a:solidFill>
                <a:latin typeface="+mj-lt"/>
              </a:rPr>
              <a:t>Adheres to the </a:t>
            </a:r>
            <a:r>
              <a:rPr lang="en-US" sz="3500" b="1" dirty="0">
                <a:solidFill>
                  <a:schemeClr val="tx1"/>
                </a:solidFill>
                <a:latin typeface="+mj-lt"/>
              </a:rPr>
              <a:t>Philippine Professional Standards for Teachers (PPST)</a:t>
            </a:r>
          </a:p>
          <a:p>
            <a:pPr marL="112713" lvl="0" indent="0" algn="l" rtl="0">
              <a:lnSpc>
                <a:spcPct val="95000"/>
              </a:lnSpc>
              <a:spcBef>
                <a:spcPts val="0"/>
              </a:spcBef>
              <a:spcAft>
                <a:spcPts val="0"/>
              </a:spcAft>
              <a:buSzPts val="1825"/>
              <a:buNone/>
            </a:pPr>
            <a:endParaRPr lang="en-US" sz="3500" b="1" dirty="0">
              <a:solidFill>
                <a:schemeClr val="tx1"/>
              </a:solidFill>
              <a:latin typeface="+mj-lt"/>
            </a:endParaRPr>
          </a:p>
          <a:p>
            <a:pPr marL="914400" lvl="1" indent="-344487" algn="l" rtl="0">
              <a:lnSpc>
                <a:spcPct val="95000"/>
              </a:lnSpc>
              <a:spcBef>
                <a:spcPts val="0"/>
              </a:spcBef>
              <a:spcAft>
                <a:spcPts val="0"/>
              </a:spcAft>
              <a:buSzPts val="1825"/>
              <a:buChar char="○"/>
            </a:pPr>
            <a:r>
              <a:rPr lang="en-US" sz="3500" dirty="0">
                <a:solidFill>
                  <a:schemeClr val="tx1"/>
                </a:solidFill>
                <a:latin typeface="+mj-lt"/>
              </a:rPr>
              <a:t>mastery of content knowledge </a:t>
            </a:r>
          </a:p>
          <a:p>
            <a:pPr marL="914400" lvl="1" indent="-344487" algn="l" rtl="0">
              <a:lnSpc>
                <a:spcPct val="95000"/>
              </a:lnSpc>
              <a:spcBef>
                <a:spcPts val="0"/>
              </a:spcBef>
              <a:spcAft>
                <a:spcPts val="0"/>
              </a:spcAft>
              <a:buSzPts val="1825"/>
              <a:buChar char="○"/>
            </a:pPr>
            <a:r>
              <a:rPr lang="en-US" sz="3500" dirty="0">
                <a:solidFill>
                  <a:schemeClr val="tx1"/>
                </a:solidFill>
                <a:latin typeface="+mj-lt"/>
              </a:rPr>
              <a:t>creation of safe, secure, and supportive learning environments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nurturing learner diversity</a:t>
            </a:r>
          </a:p>
          <a:p>
            <a:pPr marL="914400" lvl="1" indent="-344487" algn="l" rtl="0">
              <a:lnSpc>
                <a:spcPct val="95000"/>
              </a:lnSpc>
              <a:spcBef>
                <a:spcPts val="0"/>
              </a:spcBef>
              <a:spcAft>
                <a:spcPts val="0"/>
              </a:spcAft>
              <a:buSzPts val="1825"/>
              <a:buChar char="○"/>
            </a:pPr>
            <a:r>
              <a:rPr lang="en-US" sz="3500" dirty="0">
                <a:solidFill>
                  <a:schemeClr val="tx1"/>
                </a:solidFill>
                <a:latin typeface="+mj-lt"/>
              </a:rPr>
              <a:t>use of relevant, collaborative teaching processes and resources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use of authentic assessment processes and tools </a:t>
            </a:r>
          </a:p>
          <a:p>
            <a:pPr marL="914400" lvl="1" indent="-344487" algn="l" rtl="0">
              <a:lnSpc>
                <a:spcPct val="95000"/>
              </a:lnSpc>
              <a:spcBef>
                <a:spcPts val="0"/>
              </a:spcBef>
              <a:spcAft>
                <a:spcPts val="0"/>
              </a:spcAft>
              <a:buSzPts val="1825"/>
              <a:buChar char="○"/>
            </a:pPr>
            <a:r>
              <a:rPr lang="en-US" sz="3500" dirty="0">
                <a:solidFill>
                  <a:schemeClr val="tx1"/>
                </a:solidFill>
                <a:latin typeface="+mj-lt"/>
              </a:rPr>
              <a:t>collaborative engagements</a:t>
            </a:r>
          </a:p>
          <a:p>
            <a:pPr marL="914400" lvl="1" indent="-344487" algn="l" rtl="0">
              <a:lnSpc>
                <a:spcPct val="95000"/>
              </a:lnSpc>
              <a:spcBef>
                <a:spcPts val="0"/>
              </a:spcBef>
              <a:spcAft>
                <a:spcPts val="0"/>
              </a:spcAft>
              <a:buSzPts val="1825"/>
              <a:buChar char="○"/>
            </a:pPr>
            <a:r>
              <a:rPr lang="en-US" sz="3500" dirty="0">
                <a:solidFill>
                  <a:schemeClr val="tx1"/>
                </a:solidFill>
                <a:latin typeface="+mj-lt"/>
              </a:rPr>
              <a:t>personal and professional growth</a:t>
            </a:r>
          </a:p>
          <a:p>
            <a:pPr marL="0" lvl="0" indent="0" algn="l" rtl="0">
              <a:lnSpc>
                <a:spcPct val="95000"/>
              </a:lnSpc>
              <a:spcBef>
                <a:spcPts val="1200"/>
              </a:spcBef>
              <a:spcAft>
                <a:spcPts val="0"/>
              </a:spcAft>
              <a:buNone/>
            </a:pPr>
            <a:endParaRPr lang="en-US" sz="3500" dirty="0">
              <a:solidFill>
                <a:schemeClr val="tx1"/>
              </a:solidFill>
              <a:latin typeface="+mj-lt"/>
            </a:endParaRPr>
          </a:p>
          <a:p>
            <a:pPr marL="457200" lvl="0" indent="0" algn="l" rtl="0">
              <a:lnSpc>
                <a:spcPct val="95000"/>
              </a:lnSpc>
              <a:spcBef>
                <a:spcPts val="1200"/>
              </a:spcBef>
              <a:spcAft>
                <a:spcPts val="0"/>
              </a:spcAft>
              <a:buSzPts val="688"/>
              <a:buNone/>
            </a:pPr>
            <a:endParaRPr lang="en-US" sz="3500" dirty="0">
              <a:solidFill>
                <a:schemeClr val="tx1"/>
              </a:solidFill>
              <a:latin typeface="+mj-lt"/>
            </a:endParaRPr>
          </a:p>
          <a:p>
            <a:pPr marL="457200" lvl="0" indent="0" algn="l" rtl="0">
              <a:lnSpc>
                <a:spcPct val="95000"/>
              </a:lnSpc>
              <a:spcBef>
                <a:spcPts val="1200"/>
              </a:spcBef>
              <a:spcAft>
                <a:spcPts val="0"/>
              </a:spcAft>
              <a:buSzPts val="688"/>
              <a:buNone/>
            </a:pPr>
            <a:endParaRPr lang="en-US" sz="3500" dirty="0">
              <a:solidFill>
                <a:schemeClr val="tx1"/>
              </a:solidFill>
              <a:latin typeface="+mj-lt"/>
            </a:endParaRPr>
          </a:p>
          <a:p>
            <a:pPr marL="0" lvl="0" indent="0" algn="l" rtl="0">
              <a:lnSpc>
                <a:spcPct val="95000"/>
              </a:lnSpc>
              <a:spcBef>
                <a:spcPts val="1200"/>
              </a:spcBef>
              <a:spcAft>
                <a:spcPts val="1200"/>
              </a:spcAft>
              <a:buSzPts val="688"/>
              <a:buNone/>
            </a:pPr>
            <a:endParaRPr lang="en-US" sz="3500" dirty="0">
              <a:solidFill>
                <a:schemeClr val="tx1"/>
              </a:solidFill>
              <a:latin typeface="+mj-lt"/>
            </a:endParaRPr>
          </a:p>
          <a:p>
            <a:pPr marL="457200" lvl="0" indent="-331787" algn="l" rtl="0">
              <a:lnSpc>
                <a:spcPct val="95000"/>
              </a:lnSpc>
              <a:spcBef>
                <a:spcPts val="0"/>
              </a:spcBef>
              <a:spcAft>
                <a:spcPts val="0"/>
              </a:spcAft>
              <a:buSzPts val="1625"/>
              <a:buChar char="●"/>
            </a:pPr>
            <a:endParaRPr lang="en-US" sz="3500" dirty="0">
              <a:solidFill>
                <a:schemeClr val="tx1"/>
              </a:solidFill>
              <a:latin typeface="+mj-lt"/>
            </a:endParaRPr>
          </a:p>
        </p:txBody>
      </p:sp>
      <p:sp>
        <p:nvSpPr>
          <p:cNvPr id="9" name="TextBox 6">
            <a:extLst>
              <a:ext uri="{FF2B5EF4-FFF2-40B4-BE49-F238E27FC236}">
                <a16:creationId xmlns:a16="http://schemas.microsoft.com/office/drawing/2014/main" id="{D208079D-9650-7A8D-40A3-537D8AEF45A6}"/>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1. PURPOSE OF THE CES GUIDE</a:t>
            </a:r>
          </a:p>
        </p:txBody>
      </p:sp>
    </p:spTree>
    <p:extLst>
      <p:ext uri="{BB962C8B-B14F-4D97-AF65-F5344CB8AC3E}">
        <p14:creationId xmlns:p14="http://schemas.microsoft.com/office/powerpoint/2010/main" val="2394543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2E36A4-4049-ADDF-945F-A6BC067211A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A2E201D-1DCE-A725-B52E-9F12EDFDAEB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4B62B34-0AF1-ECD3-71A1-DDF284A5FE2F}"/>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2D26EA8-39E7-6ABA-0AF7-1AA821782D9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A52899A-C661-9382-4C67-8A2DB382597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6F76666-6FE6-C4C4-DA39-660CC3A59271}"/>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02F7D58-027C-5AFA-95A8-3400F0CA878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71D7318-B67D-A09A-1706-07C40447090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1C3E301D-F334-8993-529F-7279F5C6A9C2}"/>
              </a:ext>
            </a:extLst>
          </p:cNvPr>
          <p:cNvSpPr txBox="1"/>
          <p:nvPr/>
        </p:nvSpPr>
        <p:spPr>
          <a:xfrm>
            <a:off x="914400" y="1662394"/>
            <a:ext cx="16459200" cy="2400657"/>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2. </a:t>
            </a:r>
            <a:r>
              <a:rPr lang="en-US" sz="3000" b="1" i="0" u="none" strike="noStrike" baseline="0" dirty="0">
                <a:solidFill>
                  <a:srgbClr val="000000"/>
                </a:solidFill>
                <a:latin typeface="Calibri" panose="020F0502020204030204" pitchFamily="34" charset="0"/>
              </a:rPr>
              <a:t>Considering Small Workplaces for Work-Based Learning </a:t>
            </a:r>
          </a:p>
          <a:p>
            <a:endParaRPr lang="en-US"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Workplaces don’t have to be large corporations or franchises. Small, local businesses are also suitable for work-based learning opportunities. Below are a few examples of these small-scale businesses as well as possible roles for the ALS learners assigned in such workplaces: </a:t>
            </a:r>
            <a:endParaRPr lang="en-PH" sz="3000" dirty="0"/>
          </a:p>
        </p:txBody>
      </p:sp>
      <p:pic>
        <p:nvPicPr>
          <p:cNvPr id="11" name="Picture 10">
            <a:extLst>
              <a:ext uri="{FF2B5EF4-FFF2-40B4-BE49-F238E27FC236}">
                <a16:creationId xmlns:a16="http://schemas.microsoft.com/office/drawing/2014/main" id="{E40D21CF-97AC-2010-9FD1-6F159C0198E5}"/>
              </a:ext>
            </a:extLst>
          </p:cNvPr>
          <p:cNvPicPr>
            <a:picLocks noChangeAspect="1"/>
          </p:cNvPicPr>
          <p:nvPr/>
        </p:nvPicPr>
        <p:blipFill>
          <a:blip r:embed="rId7"/>
          <a:stretch>
            <a:fillRect/>
          </a:stretch>
        </p:blipFill>
        <p:spPr>
          <a:xfrm>
            <a:off x="3352800" y="4190680"/>
            <a:ext cx="11277600" cy="4323584"/>
          </a:xfrm>
          <a:prstGeom prst="rect">
            <a:avLst/>
          </a:prstGeom>
        </p:spPr>
      </p:pic>
      <p:sp>
        <p:nvSpPr>
          <p:cNvPr id="14" name="TextBox 13">
            <a:extLst>
              <a:ext uri="{FF2B5EF4-FFF2-40B4-BE49-F238E27FC236}">
                <a16:creationId xmlns:a16="http://schemas.microsoft.com/office/drawing/2014/main" id="{0AF1B3C8-00FB-B913-3D29-23ADA7353A64}"/>
              </a:ext>
            </a:extLst>
          </p:cNvPr>
          <p:cNvSpPr txBox="1"/>
          <p:nvPr/>
        </p:nvSpPr>
        <p:spPr>
          <a:xfrm>
            <a:off x="914400" y="8693646"/>
            <a:ext cx="16459200" cy="553998"/>
          </a:xfrm>
          <a:prstGeom prst="rect">
            <a:avLst/>
          </a:prstGeom>
          <a:noFill/>
        </p:spPr>
        <p:txBody>
          <a:bodyPr wrap="square">
            <a:spAutoFit/>
          </a:bodyPr>
          <a:lstStyle/>
          <a:p>
            <a:r>
              <a:rPr lang="en-US" sz="3000" b="0" i="0" u="none" strike="noStrike" baseline="0" dirty="0">
                <a:solidFill>
                  <a:srgbClr val="000000"/>
                </a:solidFill>
                <a:latin typeface="Calibri" panose="020F0502020204030204" pitchFamily="34" charset="0"/>
              </a:rPr>
              <a:t>To see additional examples of small workplaces that may be found in your community, refer to Annex C. </a:t>
            </a:r>
            <a:endParaRPr lang="en-PH" sz="3000" dirty="0"/>
          </a:p>
        </p:txBody>
      </p:sp>
    </p:spTree>
    <p:extLst>
      <p:ext uri="{BB962C8B-B14F-4D97-AF65-F5344CB8AC3E}">
        <p14:creationId xmlns:p14="http://schemas.microsoft.com/office/powerpoint/2010/main" val="1607163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692AA5-5FCE-E343-C139-E2C59229471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2B79A1F-A006-AF22-A61F-02A1C1792E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CB8BA27-DF49-AE01-D524-FD37A99C39B1}"/>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CFBB9B1-F6E9-FE5F-F6EC-E0D887692B7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BB9585F-5BFF-3670-1EA6-3EB621E08CE7}"/>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730D6DD-076E-20CC-AC1D-566FE4922F1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BBFB93B-8949-6D74-C700-FA1B631F128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B8382359-C00D-7D1D-6899-5C369A1ACD8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34FCB734-CAAA-4782-4460-5F496BFC0878}"/>
              </a:ext>
            </a:extLst>
          </p:cNvPr>
          <p:cNvSpPr txBox="1"/>
          <p:nvPr/>
        </p:nvSpPr>
        <p:spPr>
          <a:xfrm>
            <a:off x="1791260" y="2404288"/>
            <a:ext cx="14705479" cy="5478423"/>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Introducing Community Mapping </a:t>
            </a:r>
          </a:p>
          <a:p>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Community mapping, as outlined in </a:t>
            </a:r>
            <a:r>
              <a:rPr lang="en-US" sz="3500" b="1" i="0" u="none" strike="noStrike" baseline="0" dirty="0">
                <a:solidFill>
                  <a:srgbClr val="000000"/>
                </a:solidFill>
                <a:latin typeface="Calibri" panose="020F0502020204030204" pitchFamily="34" charset="0"/>
              </a:rPr>
              <a:t>Activity 2</a:t>
            </a:r>
            <a:r>
              <a:rPr lang="en-US" sz="3500" b="0" i="0" u="none" strike="noStrike" baseline="0" dirty="0">
                <a:solidFill>
                  <a:srgbClr val="000000"/>
                </a:solidFill>
                <a:latin typeface="Calibri" panose="020F0502020204030204" pitchFamily="34" charset="0"/>
              </a:rPr>
              <a:t>, involves identifying potential workplaces in the community that align with learners' career goals and interests. It increases awareness of various workplace options, from small businesses to multinational companies. </a:t>
            </a:r>
          </a:p>
          <a:p>
            <a:endParaRPr lang="en-US"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While facilitators are not responsible for placing learners, assisting with community mapping can motivate them and support the completion of their 16-hour work experience.  </a:t>
            </a:r>
            <a:endParaRPr lang="en-PH" sz="3500" dirty="0"/>
          </a:p>
        </p:txBody>
      </p:sp>
    </p:spTree>
    <p:extLst>
      <p:ext uri="{BB962C8B-B14F-4D97-AF65-F5344CB8AC3E}">
        <p14:creationId xmlns:p14="http://schemas.microsoft.com/office/powerpoint/2010/main" val="2884271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C16EE5-C905-2606-2095-BC7980F4895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78E441A-3607-7899-0A14-1FB4E2020766}"/>
              </a:ext>
            </a:extLst>
          </p:cNvPr>
          <p:cNvPicPr>
            <a:picLocks noChangeAspect="1"/>
          </p:cNvPicPr>
          <p:nvPr/>
        </p:nvPicPr>
        <p:blipFill>
          <a:blip r:embed="rId2"/>
          <a:srcRect t="7866"/>
          <a:stretch/>
        </p:blipFill>
        <p:spPr>
          <a:xfrm>
            <a:off x="7368839" y="2104317"/>
            <a:ext cx="10656818" cy="6380681"/>
          </a:xfrm>
          <a:prstGeom prst="rect">
            <a:avLst/>
          </a:prstGeom>
        </p:spPr>
      </p:pic>
      <p:sp>
        <p:nvSpPr>
          <p:cNvPr id="5" name="Freeform 5">
            <a:extLst>
              <a:ext uri="{FF2B5EF4-FFF2-40B4-BE49-F238E27FC236}">
                <a16:creationId xmlns:a16="http://schemas.microsoft.com/office/drawing/2014/main" id="{E0455B5E-5A8E-E751-0898-7A54E1938FF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61F1735-7F64-558A-99C2-6A234C69052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0F6157F-1E0E-0197-482C-4457F0BE723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5"/>
            <a:stretch>
              <a:fillRect t="-23348" b="-23348"/>
            </a:stretch>
          </a:blipFill>
        </p:spPr>
        <p:txBody>
          <a:bodyPr/>
          <a:lstStyle/>
          <a:p>
            <a:endParaRPr lang="en-PH"/>
          </a:p>
        </p:txBody>
      </p:sp>
      <p:sp>
        <p:nvSpPr>
          <p:cNvPr id="7" name="TextBox 4">
            <a:extLst>
              <a:ext uri="{FF2B5EF4-FFF2-40B4-BE49-F238E27FC236}">
                <a16:creationId xmlns:a16="http://schemas.microsoft.com/office/drawing/2014/main" id="{4D472786-6872-3294-FDC0-2474267CC9D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00C6B73-0C11-E974-F20F-4C186C2E28C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93ECFE26-8700-11D6-61DD-2695E5B1637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ADE4ADE8-B1A6-7CB9-0A0E-9049DEF415D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A1B46E06-38ED-95FC-49D6-35885E066431}"/>
              </a:ext>
            </a:extLst>
          </p:cNvPr>
          <p:cNvSpPr txBox="1"/>
          <p:nvPr/>
        </p:nvSpPr>
        <p:spPr>
          <a:xfrm>
            <a:off x="894419" y="1865679"/>
            <a:ext cx="6474420" cy="6555641"/>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Application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25 minutes] </a:t>
            </a:r>
          </a:p>
          <a:p>
            <a:endParaRPr lang="en-PH" sz="3000" b="0" i="0" u="none" strike="noStrike" baseline="0" dirty="0">
              <a:solidFill>
                <a:srgbClr val="000000"/>
              </a:solidFill>
              <a:latin typeface="Calibri" panose="020F0502020204030204" pitchFamily="34" charset="0"/>
            </a:endParaRPr>
          </a:p>
          <a:p>
            <a:pPr marL="514350" indent="-514350">
              <a:buAutoNum type="arabicPeriod"/>
            </a:pPr>
            <a:r>
              <a:rPr lang="en-US" sz="3000" b="0" i="0" u="none" strike="noStrike" baseline="0" dirty="0">
                <a:solidFill>
                  <a:srgbClr val="000000"/>
                </a:solidFill>
                <a:latin typeface="Calibri" panose="020F0502020204030204" pitchFamily="34" charset="0"/>
              </a:rPr>
              <a:t>Ask the CES members to go back to the groupings from the previous activity.</a:t>
            </a:r>
          </a:p>
          <a:p>
            <a:pPr marL="514350" indent="-514350">
              <a:buAutoNum type="arabicPeriod"/>
            </a:pPr>
            <a:endParaRPr lang="en-US" sz="3000" b="0" i="0" u="none" strike="noStrike" baseline="0" dirty="0">
              <a:solidFill>
                <a:srgbClr val="000000"/>
              </a:solidFill>
              <a:latin typeface="Calibri" panose="020F0502020204030204" pitchFamily="34" charset="0"/>
            </a:endParaRPr>
          </a:p>
          <a:p>
            <a:pPr marL="514350" indent="-514350">
              <a:buAutoNum type="arabicPeriod"/>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In the previous CES, we used graphic organizers to map key concepts for ALS learners. Today, we’ll do a similar activity based on new learnings. You’ll have 10 minutes to complete the graphic organizers in small groups. </a:t>
            </a:r>
            <a:endParaRPr lang="en-PH" sz="3000" dirty="0"/>
          </a:p>
        </p:txBody>
      </p:sp>
    </p:spTree>
    <p:extLst>
      <p:ext uri="{BB962C8B-B14F-4D97-AF65-F5344CB8AC3E}">
        <p14:creationId xmlns:p14="http://schemas.microsoft.com/office/powerpoint/2010/main" val="3702419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87FB48-AC73-5E25-7667-2A8E099C6A6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2B543E8-DF3B-E115-45C9-E285C47B4A2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CD88C33-8ABF-E1B5-6BC8-75A64F6E7B2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9A541AA3-0C1B-B234-7491-C82068320D8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814927E2-6215-DE53-4CDD-53F2F76FA87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7FE100B-1AC6-BD5F-C2EB-D2636315ADF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5BEDAD3D-1767-1CFA-669B-E22A380B0B6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EC3A8C2-3CEA-4519-AB7A-EE214D71642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ECE8CF3A-A7B4-6DBB-FBFA-48261ED19BB2}"/>
              </a:ext>
            </a:extLst>
          </p:cNvPr>
          <p:cNvSpPr txBox="1"/>
          <p:nvPr/>
        </p:nvSpPr>
        <p:spPr>
          <a:xfrm>
            <a:off x="838200" y="2413581"/>
            <a:ext cx="15367765" cy="4401205"/>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Ask the three groups to briefly share their filled out graphic organizers. </a:t>
            </a:r>
          </a:p>
          <a:p>
            <a:pPr marL="514350" indent="-514350">
              <a:buFont typeface="+mj-lt"/>
              <a:buAutoNum type="arabicPeriod" startAt="3"/>
            </a:pPr>
            <a:endParaRPr lang="en-US" sz="3500" b="0" i="0" u="none" strike="noStrike" baseline="0" dirty="0">
              <a:solidFill>
                <a:srgbClr val="000000"/>
              </a:solidFill>
              <a:latin typeface="Calibri" panose="020F0502020204030204" pitchFamily="34" charset="0"/>
            </a:endParaRPr>
          </a:p>
          <a:p>
            <a:pPr marL="514350" indent="-514350">
              <a:buFont typeface="+mj-lt"/>
              <a:buAutoNum type="arabicPeriod" startAt="3"/>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Thank you for sharing your graphic organizers. Collaborative exercises are valuable for learning from others, but it’s also recommended to create your own to address your learners’ unique needs. Feel free to take photos of today’s graphic organizers as a reference. In the next CES, you’ll complete graphic organizers in pairs or triads. It may seem challenging at first, but you’ll adapt quickly. </a:t>
            </a:r>
            <a:endParaRPr lang="en-PH" sz="3500" dirty="0"/>
          </a:p>
        </p:txBody>
      </p:sp>
    </p:spTree>
    <p:extLst>
      <p:ext uri="{BB962C8B-B14F-4D97-AF65-F5344CB8AC3E}">
        <p14:creationId xmlns:p14="http://schemas.microsoft.com/office/powerpoint/2010/main" val="3880262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77106C-6638-4514-7403-4CF182E745D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DB0A1E6-B745-DBFF-4CD1-C18CF89C844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6754C75-5E18-FCE0-8D17-D0ECE6A41B7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E6EBAA4-8BA5-58EE-47EC-ED9D35D858C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4C1CBAB0-6ED9-8600-5FE8-D3BFC8120C5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59FB275-B6F7-87B2-7BFE-4F25A5D3A735}"/>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9D15A103-DEBB-377E-310A-A7A357B5ED2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ACA6541-A5CC-2B6F-E497-01527543AC2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2F8F7264-70B3-64A0-3A37-24C104AADD66}"/>
              </a:ext>
            </a:extLst>
          </p:cNvPr>
          <p:cNvSpPr txBox="1"/>
          <p:nvPr/>
        </p:nvSpPr>
        <p:spPr>
          <a:xfrm>
            <a:off x="869576" y="2111371"/>
            <a:ext cx="17187457" cy="6555641"/>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Module 2 End-of-Module Assessment to evaluate their understanding, address common errors, and clarify misunderstandings. Encourage them to write personal reflections using the reflection sheet.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Consider how you will process the Reflection Sheet and End-of-Module Assessment based on Module 2 content.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Remind learners there are no right or wrong answers on the Reflection Sheet. Encourage honest responses to identify strengths, peak moments, and areas for improvement.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Use the answer key to review the End-of-Module Assessment and provide feedback using the Sandwich Method, both orally and in writing. </a:t>
            </a:r>
            <a:endParaRPr lang="en-PH" sz="3500" dirty="0"/>
          </a:p>
        </p:txBody>
      </p:sp>
    </p:spTree>
    <p:extLst>
      <p:ext uri="{BB962C8B-B14F-4D97-AF65-F5344CB8AC3E}">
        <p14:creationId xmlns:p14="http://schemas.microsoft.com/office/powerpoint/2010/main" val="1020344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612344-57C7-8F3C-5935-5118D9B65CB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33A00BB-44CD-8998-C2F1-D32AA2F5524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4BA9162E-D2D4-E673-A0F2-41BA8C8A780F}"/>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6779484-AFA8-AFC5-94E7-F4A271507E8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3B9024A-610E-EB07-5A9E-BA48BD452C46}"/>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607D3B62-DEF0-5570-FD19-9E988A4D28F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B0DF9418-60E6-FDF4-C363-44B169A7E23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F043D0DA-7591-9181-C8F9-34C82BE6DB1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2</a:t>
              </a:r>
            </a:p>
          </p:txBody>
        </p:sp>
      </p:grpSp>
      <p:sp>
        <p:nvSpPr>
          <p:cNvPr id="6" name="TextBox 5">
            <a:extLst>
              <a:ext uri="{FF2B5EF4-FFF2-40B4-BE49-F238E27FC236}">
                <a16:creationId xmlns:a16="http://schemas.microsoft.com/office/drawing/2014/main" id="{1C6BD797-FD51-D665-8882-D90A15131B1B}"/>
              </a:ext>
            </a:extLst>
          </p:cNvPr>
          <p:cNvSpPr txBox="1"/>
          <p:nvPr/>
        </p:nvSpPr>
        <p:spPr>
          <a:xfrm>
            <a:off x="685800" y="2028043"/>
            <a:ext cx="170688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pPr marL="514350" indent="-514350">
              <a:buFont typeface="+mj-lt"/>
              <a:buAutoNum type="arabicPeriod"/>
            </a:pPr>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If necessary, identify the topic and schedule for the next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second CES.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reflect on this: On a scale of 1-5 with 1 being the lowest and 5 being the highest, how confident are you that you can help the learners find a workplace? How can you improve that rating so you may be more confident as a learning facilitator? </a:t>
            </a:r>
            <a:endParaRPr lang="en-PH" sz="3500" dirty="0"/>
          </a:p>
        </p:txBody>
      </p:sp>
    </p:spTree>
    <p:extLst>
      <p:ext uri="{BB962C8B-B14F-4D97-AF65-F5344CB8AC3E}">
        <p14:creationId xmlns:p14="http://schemas.microsoft.com/office/powerpoint/2010/main" val="1677878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4516268D-4ADC-7A22-1B24-64FE95463F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FF0117-C6B3-2CEB-131D-7C81F778DAA9}"/>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8E44FA27-15A9-8F0E-3567-B317747C84CC}"/>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E68D4D74-760F-9779-310E-66D04A8BD8A7}"/>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6" name="Freeform 6">
            <a:extLst>
              <a:ext uri="{FF2B5EF4-FFF2-40B4-BE49-F238E27FC236}">
                <a16:creationId xmlns:a16="http://schemas.microsoft.com/office/drawing/2014/main" id="{1E94284E-9A54-A06F-217C-8DA1BF8E9A1F}"/>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4"/>
            <a:stretch>
              <a:fillRect t="-23348" b="-23348"/>
            </a:stretch>
          </a:blipFill>
        </p:spPr>
        <p:txBody>
          <a:bodyPr/>
          <a:lstStyle/>
          <a:p>
            <a:endParaRPr lang="en-PH"/>
          </a:p>
        </p:txBody>
      </p:sp>
      <p:sp>
        <p:nvSpPr>
          <p:cNvPr id="8" name="TextBox 8">
            <a:extLst>
              <a:ext uri="{FF2B5EF4-FFF2-40B4-BE49-F238E27FC236}">
                <a16:creationId xmlns:a16="http://schemas.microsoft.com/office/drawing/2014/main" id="{684B68A0-FD29-2866-C34F-6BB3EFB16508}"/>
              </a:ext>
            </a:extLst>
          </p:cNvPr>
          <p:cNvSpPr txBox="1"/>
          <p:nvPr/>
        </p:nvSpPr>
        <p:spPr>
          <a:xfrm>
            <a:off x="405915" y="3870211"/>
            <a:ext cx="6873477" cy="1846659"/>
          </a:xfrm>
          <a:prstGeom prst="rect">
            <a:avLst/>
          </a:prstGeom>
        </p:spPr>
        <p:txBody>
          <a:bodyPr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3</a:t>
            </a:r>
          </a:p>
          <a:p>
            <a:r>
              <a:rPr lang="en-US" sz="2400" b="1" i="0" u="none" strike="noStrike" baseline="0" dirty="0">
                <a:solidFill>
                  <a:srgbClr val="FFFF00"/>
                </a:solidFill>
                <a:latin typeface="Calibri" panose="020F0502020204030204" pitchFamily="34" charset="0"/>
              </a:rPr>
              <a:t>PREPARING FOR A LONGER TIME IN THE WORKPLACE </a:t>
            </a:r>
            <a:endParaRPr lang="en-PH" sz="3600" b="1" i="0" u="none" strike="noStrike" baseline="0" dirty="0">
              <a:solidFill>
                <a:srgbClr val="FFFF00"/>
              </a:solidFill>
              <a:latin typeface="Calibri" panose="020F0502020204030204" pitchFamily="34" charset="0"/>
            </a:endParaRPr>
          </a:p>
        </p:txBody>
      </p:sp>
      <p:sp>
        <p:nvSpPr>
          <p:cNvPr id="10" name="Freeform 10">
            <a:extLst>
              <a:ext uri="{FF2B5EF4-FFF2-40B4-BE49-F238E27FC236}">
                <a16:creationId xmlns:a16="http://schemas.microsoft.com/office/drawing/2014/main" id="{2756D118-7EC6-254C-00AE-30F9110AD4BF}"/>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15DD1D0E-F613-E20B-BA92-A082D05F497D}"/>
              </a:ext>
            </a:extLst>
          </p:cNvPr>
          <p:cNvSpPr txBox="1"/>
          <p:nvPr/>
        </p:nvSpPr>
        <p:spPr>
          <a:xfrm>
            <a:off x="1676400" y="6095823"/>
            <a:ext cx="7058742" cy="2154436"/>
          </a:xfrm>
          <a:prstGeom prst="rect">
            <a:avLst/>
          </a:prstGeom>
        </p:spPr>
        <p:txBody>
          <a:bodyPr wrap="square" lIns="0" tIns="0" rIns="0" bIns="0" rtlCol="0" anchor="t">
            <a:spAutoFit/>
          </a:bodyPr>
          <a:lstStyle/>
          <a:p>
            <a:r>
              <a:rPr lang="en-US" sz="2800" b="0" i="0" u="none" strike="noStrike" baseline="0" dirty="0">
                <a:solidFill>
                  <a:schemeClr val="accent5">
                    <a:lumMod val="20000"/>
                    <a:lumOff val="80000"/>
                  </a:schemeClr>
                </a:solidFill>
                <a:latin typeface="Calibri" panose="020F0502020204030204" pitchFamily="34" charset="0"/>
              </a:rPr>
              <a:t>This CES guide module complements </a:t>
            </a:r>
            <a:r>
              <a:rPr lang="en-US" sz="2800" b="1" i="0" u="none" strike="noStrike" baseline="0" dirty="0">
                <a:solidFill>
                  <a:schemeClr val="accent5">
                    <a:lumMod val="20000"/>
                    <a:lumOff val="80000"/>
                  </a:schemeClr>
                </a:solidFill>
                <a:latin typeface="Calibri" panose="020F0502020204030204" pitchFamily="34" charset="0"/>
              </a:rPr>
              <a:t>Module 3 of the Work-Based Learning Facilitator’s Guide. </a:t>
            </a:r>
            <a:r>
              <a:rPr lang="en-US" sz="2800" b="0" i="0" u="none" strike="noStrike" baseline="0" dirty="0">
                <a:solidFill>
                  <a:schemeClr val="accent5">
                    <a:lumMod val="20000"/>
                    <a:lumOff val="80000"/>
                  </a:schemeClr>
                </a:solidFill>
                <a:latin typeface="Calibri" panose="020F0502020204030204" pitchFamily="34" charset="0"/>
              </a:rPr>
              <a:t>It discusses tips, behaviors or characteristics, and resources needed to succeed in a job search and ensure the learner’s safety in the workplace. </a:t>
            </a:r>
            <a:endParaRPr lang="en-US" sz="4000" b="1" dirty="0">
              <a:solidFill>
                <a:schemeClr val="accent5">
                  <a:lumMod val="20000"/>
                  <a:lumOff val="80000"/>
                </a:schemeClr>
              </a:solidFill>
              <a:latin typeface="Century Gothic" panose="020B0502020202020204" pitchFamily="34" charset="0"/>
              <a:ea typeface="Garet ExtraBold"/>
              <a:cs typeface="Garet ExtraBold"/>
              <a:sym typeface="Garet ExtraBold"/>
            </a:endParaRPr>
          </a:p>
        </p:txBody>
      </p:sp>
      <p:sp>
        <p:nvSpPr>
          <p:cNvPr id="9" name="Freeform 5">
            <a:extLst>
              <a:ext uri="{FF2B5EF4-FFF2-40B4-BE49-F238E27FC236}">
                <a16:creationId xmlns:a16="http://schemas.microsoft.com/office/drawing/2014/main" id="{9AF8907E-1EF5-B961-37B7-5EB6842D6759}"/>
              </a:ext>
            </a:extLst>
          </p:cNvPr>
          <p:cNvSpPr/>
          <p:nvPr/>
        </p:nvSpPr>
        <p:spPr>
          <a:xfrm flipV="1">
            <a:off x="-685800" y="57784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5" name="TextBox 7">
            <a:extLst>
              <a:ext uri="{FF2B5EF4-FFF2-40B4-BE49-F238E27FC236}">
                <a16:creationId xmlns:a16="http://schemas.microsoft.com/office/drawing/2014/main" id="{CDDF9AC7-F3CA-32C2-7D47-7260F549E18E}"/>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2700361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72042E-8C2E-6071-1BFB-139B2BDAC1D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3EE104A-697A-CA79-FB1B-A63551ADA43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E1B5CA9-84C9-29DA-A013-44EFC44F64F3}"/>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34EAE32-F206-8C87-F69B-A63BD483F7D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873EDFF-ED9F-59B0-5C67-9A42273C8D2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EBE47974-2131-0AF7-E787-EDD00436A6B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51427E1-D756-04BA-DB6D-C7DCBF93175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AE1CF4D-B05E-DB80-5A75-F4318CA42EB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pic>
        <p:nvPicPr>
          <p:cNvPr id="10" name="Picture 9">
            <a:extLst>
              <a:ext uri="{FF2B5EF4-FFF2-40B4-BE49-F238E27FC236}">
                <a16:creationId xmlns:a16="http://schemas.microsoft.com/office/drawing/2014/main" id="{A0A4B865-AFE6-48C1-1248-7220D1B5B611}"/>
              </a:ext>
            </a:extLst>
          </p:cNvPr>
          <p:cNvPicPr>
            <a:picLocks noChangeAspect="1"/>
          </p:cNvPicPr>
          <p:nvPr/>
        </p:nvPicPr>
        <p:blipFill>
          <a:blip r:embed="rId7"/>
          <a:stretch>
            <a:fillRect/>
          </a:stretch>
        </p:blipFill>
        <p:spPr>
          <a:xfrm>
            <a:off x="1197255" y="2401853"/>
            <a:ext cx="15893490" cy="5645001"/>
          </a:xfrm>
          <a:prstGeom prst="rect">
            <a:avLst/>
          </a:prstGeom>
        </p:spPr>
      </p:pic>
    </p:spTree>
    <p:extLst>
      <p:ext uri="{BB962C8B-B14F-4D97-AF65-F5344CB8AC3E}">
        <p14:creationId xmlns:p14="http://schemas.microsoft.com/office/powerpoint/2010/main" val="3594987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7E2747-17A0-CDBF-3773-429C5665C44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0DAAC69-9375-1A21-D4D6-3533167E704C}"/>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740EBF7-D8B4-254E-7D8B-C04086DCD3E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B3AB0C96-920D-B760-B798-2A49DE78401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CF80A138-C03F-04E7-C9DE-21F19CF4203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7214579-656F-4233-057C-C78D97249355}"/>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BAC0482-592F-4D30-5A6B-83783A80AE0C}"/>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A631B6DD-DB21-AA6E-A023-1D4937EF731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CC40FCC1-8B9A-F84F-3444-D3BFE995183F}"/>
              </a:ext>
            </a:extLst>
          </p:cNvPr>
          <p:cNvSpPr txBox="1"/>
          <p:nvPr/>
        </p:nvSpPr>
        <p:spPr>
          <a:xfrm>
            <a:off x="1447800" y="2550964"/>
            <a:ext cx="15849600" cy="5478423"/>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Facilitator’s Guide prior to the conduct of this CES, particularly: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Learner Handout 6: Ideas for Finding Workplaces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2: Life Skills in the Workplace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Trainer Tool 2: Resources Required for Work-Based Learning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Learner Handout 9: Explanation of Job Shadowing (Work Exposure) </a:t>
            </a:r>
          </a:p>
          <a:p>
            <a:pPr marL="914400" lvl="1" indent="-457200">
              <a:buFont typeface="Arial" panose="020B0604020202020204" pitchFamily="34" charset="0"/>
              <a:buChar char="•"/>
            </a:pPr>
            <a:endParaRPr lang="en-US" sz="350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3427373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C58A1D-6042-1F12-0E43-850CF1CBD1A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D06D32F-1AB9-040D-BD0E-D1C7CA9D0B4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5FDC802-8756-6CC3-23A8-A3C831721CF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A211A1D4-63A5-0856-652C-97784FDAE8E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903336EC-0095-65E1-3882-D594E3B4231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FF3089D9-966B-5853-C7CD-E71FBC6CBB7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9F5550FB-3F63-47A7-067E-7566D519DD1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8C6EDD9-57AB-D1A5-174F-2EBA4C8EEB2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4C1DD147-1F08-1B31-DB69-152414623B84}"/>
              </a:ext>
            </a:extLst>
          </p:cNvPr>
          <p:cNvSpPr txBox="1"/>
          <p:nvPr/>
        </p:nvSpPr>
        <p:spPr>
          <a:xfrm>
            <a:off x="457200" y="1638300"/>
            <a:ext cx="17308481" cy="7940635"/>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Preliminaries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Provide an overview of the CES.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Go through the session objectives. </a:t>
            </a:r>
          </a:p>
          <a:p>
            <a:endParaRPr lang="en-US" sz="3000" b="0" i="0" u="none" strike="noStrike" baseline="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20 minutes] </a:t>
            </a:r>
          </a:p>
          <a:p>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Ask the CES members to do the following: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Pretend that they are a first-time jobseeker in the current year/setting.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Within two (2) minutes, list down all the tips and methods they could think of to find a job.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Form four (4) groups and share what they have written down, taking note of the most common ideas within the small group (5 minutes). </a:t>
            </a:r>
          </a:p>
          <a:p>
            <a:pPr marL="971550" lvl="1" indent="-514350">
              <a:buFont typeface="+mj-lt"/>
              <a:buAutoNum type="arabicPeriod"/>
            </a:pPr>
            <a:r>
              <a:rPr lang="en-US" sz="3000" b="0" i="0" u="none" strike="noStrike" baseline="0" dirty="0">
                <a:solidFill>
                  <a:srgbClr val="000000"/>
                </a:solidFill>
                <a:latin typeface="Calibri" panose="020F0502020204030204" pitchFamily="34" charset="0"/>
              </a:rPr>
              <a:t>Ask one representative per group to present the three (3) of the most common ideas that surfaced during their discussion (3 minutes per group). </a:t>
            </a:r>
          </a:p>
        </p:txBody>
      </p:sp>
    </p:spTree>
    <p:extLst>
      <p:ext uri="{BB962C8B-B14F-4D97-AF65-F5344CB8AC3E}">
        <p14:creationId xmlns:p14="http://schemas.microsoft.com/office/powerpoint/2010/main" val="275468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58D1-2A70-093C-0CC2-30A8F7D3B27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DEA80D4-7CD5-7893-1E5D-AC932944E885}"/>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EA4BC029-0DED-DA96-7745-D305FD32DF25}"/>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186B1C4C-39DC-BE59-D54F-46B116E55F6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0EBBBB06-6CFB-DB9C-7C76-4C16C735EF34}"/>
              </a:ext>
            </a:extLst>
          </p:cNvPr>
          <p:cNvSpPr txBox="1">
            <a:spLocks noGrp="1"/>
          </p:cNvSpPr>
          <p:nvPr/>
        </p:nvSpPr>
        <p:spPr>
          <a:xfrm>
            <a:off x="533400" y="2050520"/>
            <a:ext cx="16725900" cy="769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marL="114300" indent="0">
              <a:buNone/>
            </a:pPr>
            <a:r>
              <a:rPr lang="en-US" sz="3500" b="0" i="0" u="none" strike="noStrike" baseline="0" dirty="0">
                <a:solidFill>
                  <a:schemeClr val="tx1"/>
                </a:solidFill>
                <a:latin typeface="Calibri" panose="020F0502020204030204" pitchFamily="34" charset="0"/>
              </a:rPr>
              <a:t>The CES guide consists of the following parts: </a:t>
            </a:r>
          </a:p>
          <a:p>
            <a:pPr marL="114300" indent="0">
              <a:buNone/>
            </a:pPr>
            <a:endParaRPr lang="en-US" sz="3500" b="0" i="0" u="none" strike="noStrike" baseline="0" dirty="0">
              <a:solidFill>
                <a:schemeClr val="tx1"/>
              </a:solidFill>
              <a:latin typeface="Calibri" panose="020F0502020204030204" pitchFamily="34" charset="0"/>
            </a:endParaRPr>
          </a:p>
          <a:p>
            <a:pPr lvl="1"/>
            <a:r>
              <a:rPr lang="en-US" sz="3500" b="1" i="0" u="none" strike="noStrike" baseline="0" dirty="0">
                <a:solidFill>
                  <a:schemeClr val="tx1"/>
                </a:solidFill>
                <a:latin typeface="Calibri" panose="020F0502020204030204" pitchFamily="34" charset="0"/>
              </a:rPr>
              <a:t>Overview of Work-Based Learning</a:t>
            </a:r>
            <a:r>
              <a:rPr lang="en-US" sz="3500" b="0" i="0" u="none" strike="noStrike" baseline="0" dirty="0">
                <a:solidFill>
                  <a:schemeClr val="tx1"/>
                </a:solidFill>
                <a:latin typeface="Calibri" panose="020F0502020204030204" pitchFamily="34" charset="0"/>
              </a:rPr>
              <a:t>: Explains the rationale behind Work-Based Learning activities and their alignment with DepEd ALS Curriculum, particularly Learning Strand 4 on Life and Career Skills. </a:t>
            </a:r>
          </a:p>
          <a:p>
            <a:pPr lvl="1"/>
            <a:r>
              <a:rPr lang="en-US" sz="3500" b="1" i="0" u="none" strike="noStrike" baseline="0" dirty="0">
                <a:solidFill>
                  <a:schemeClr val="tx1"/>
                </a:solidFill>
                <a:latin typeface="Calibri" panose="020F0502020204030204" pitchFamily="34" charset="0"/>
              </a:rPr>
              <a:t>Module 1</a:t>
            </a:r>
            <a:r>
              <a:rPr lang="en-US" sz="3500" b="0" i="0" u="none" strike="noStrike" baseline="0" dirty="0">
                <a:solidFill>
                  <a:schemeClr val="tx1"/>
                </a:solidFill>
                <a:latin typeface="Calibri" panose="020F0502020204030204" pitchFamily="34" charset="0"/>
              </a:rPr>
              <a:t>: </a:t>
            </a:r>
            <a:r>
              <a:rPr lang="en-US" sz="3500" b="1" i="0" u="none" strike="noStrike" baseline="0" dirty="0">
                <a:solidFill>
                  <a:schemeClr val="tx1"/>
                </a:solidFill>
                <a:latin typeface="Calibri" panose="020F0502020204030204" pitchFamily="34" charset="0"/>
              </a:rPr>
              <a:t>Introduction to Work-Based Learning: </a:t>
            </a:r>
            <a:r>
              <a:rPr lang="en-US" sz="3500" b="0" i="0" u="none" strike="noStrike" baseline="0" dirty="0">
                <a:solidFill>
                  <a:schemeClr val="tx1"/>
                </a:solidFill>
                <a:latin typeface="Calibri" panose="020F0502020204030204" pitchFamily="34" charset="0"/>
              </a:rPr>
              <a:t>Highlights the work-based learning continuum and its role in exposing learners to real workplaces and activities to build credentials and track records. </a:t>
            </a:r>
          </a:p>
          <a:p>
            <a:pPr lvl="1"/>
            <a:r>
              <a:rPr lang="en-US" sz="3500" b="1" i="0" u="none" strike="noStrike" baseline="0" dirty="0">
                <a:solidFill>
                  <a:schemeClr val="tx1"/>
                </a:solidFill>
                <a:latin typeface="Calibri" panose="020F0502020204030204" pitchFamily="34" charset="0"/>
              </a:rPr>
              <a:t>Module 2</a:t>
            </a:r>
            <a:r>
              <a:rPr lang="en-US" sz="3500" b="0" i="0" u="none" strike="noStrike" baseline="0" dirty="0">
                <a:solidFill>
                  <a:schemeClr val="tx1"/>
                </a:solidFill>
                <a:latin typeface="Calibri" panose="020F0502020204030204" pitchFamily="34" charset="0"/>
              </a:rPr>
              <a:t>: </a:t>
            </a:r>
            <a:r>
              <a:rPr lang="en-US" sz="3500" b="1" i="0" u="none" strike="noStrike" baseline="0" dirty="0">
                <a:solidFill>
                  <a:schemeClr val="tx1"/>
                </a:solidFill>
                <a:latin typeface="Calibri" panose="020F0502020204030204" pitchFamily="34" charset="0"/>
              </a:rPr>
              <a:t>Work Exposure: </a:t>
            </a:r>
            <a:r>
              <a:rPr lang="en-US" sz="3500" b="0" i="0" u="none" strike="noStrike" baseline="0" dirty="0">
                <a:solidFill>
                  <a:schemeClr val="tx1"/>
                </a:solidFill>
                <a:latin typeface="Calibri" panose="020F0502020204030204" pitchFamily="34" charset="0"/>
              </a:rPr>
              <a:t>Expands on identifying “workplaces” within the community and provides practical tips for conducting work observation. </a:t>
            </a:r>
          </a:p>
        </p:txBody>
      </p:sp>
      <p:sp>
        <p:nvSpPr>
          <p:cNvPr id="8" name="TextBox 6">
            <a:extLst>
              <a:ext uri="{FF2B5EF4-FFF2-40B4-BE49-F238E27FC236}">
                <a16:creationId xmlns:a16="http://schemas.microsoft.com/office/drawing/2014/main" id="{C9D4A2A5-3D92-FC85-2BA9-A02DB4F2F1CD}"/>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2. PARTS OF THE CES GUIDE</a:t>
            </a:r>
          </a:p>
        </p:txBody>
      </p:sp>
      <p:sp>
        <p:nvSpPr>
          <p:cNvPr id="6" name="Freeform 2">
            <a:extLst>
              <a:ext uri="{FF2B5EF4-FFF2-40B4-BE49-F238E27FC236}">
                <a16:creationId xmlns:a16="http://schemas.microsoft.com/office/drawing/2014/main" id="{1E670A71-30E4-0997-14A3-52563751A683}"/>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Tree>
    <p:extLst>
      <p:ext uri="{BB962C8B-B14F-4D97-AF65-F5344CB8AC3E}">
        <p14:creationId xmlns:p14="http://schemas.microsoft.com/office/powerpoint/2010/main" val="18605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5616B8-DA37-702A-FE67-58D32A5340F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08AD81B-216F-8C58-930C-093908404D8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A6F5384-32A6-24E7-2F5C-644DEF81489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C8407BC0-C42E-1FD9-3E7D-F9E83032548E}"/>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C57463B0-C76A-155F-6071-B2A55F944AA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FAADA0C8-894D-C8F7-C435-2A02E915F266}"/>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A97EA97-93DD-6883-9A9A-1D62622DBE1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34CFF52-8F50-E07E-C924-84DEB424E72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D06612CD-571F-77A9-D678-5BF12C0D6550}"/>
              </a:ext>
            </a:extLst>
          </p:cNvPr>
          <p:cNvSpPr txBox="1"/>
          <p:nvPr/>
        </p:nvSpPr>
        <p:spPr>
          <a:xfrm>
            <a:off x="1143000" y="2134984"/>
            <a:ext cx="166878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Main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Using the previous groupings, assign each group to one of the four select materials in Module 3, specifically: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Learner Handout 6: Ideas for Finding Workplaces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2: Life Skills in the Workplace &amp; Learner Handout 7: Life Skills in the Workplace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Trainer Tool 2: Resources Required for Work-Based Learning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Learner Handout 9: Explanation of Job Shadowing (Work Exposure) </a:t>
            </a:r>
          </a:p>
          <a:p>
            <a:pPr marL="514350" indent="-514350">
              <a:buFont typeface="+mj-lt"/>
              <a:buAutoNum type="arabicPeriod" startAt="2"/>
            </a:pPr>
            <a:r>
              <a:rPr lang="en-US" sz="3500" b="0" i="0" u="none" strike="noStrike" baseline="0" dirty="0">
                <a:solidFill>
                  <a:srgbClr val="000000"/>
                </a:solidFill>
                <a:latin typeface="Calibri" panose="020F0502020204030204" pitchFamily="34" charset="0"/>
              </a:rPr>
              <a:t>Give the CES members 10 minutes to go through their assigned section, paying close attention to the activity objectives, indicated steps, and provided tools. </a:t>
            </a:r>
            <a:endParaRPr lang="en-PH" sz="3500" dirty="0"/>
          </a:p>
        </p:txBody>
      </p:sp>
    </p:spTree>
    <p:extLst>
      <p:ext uri="{BB962C8B-B14F-4D97-AF65-F5344CB8AC3E}">
        <p14:creationId xmlns:p14="http://schemas.microsoft.com/office/powerpoint/2010/main" val="20787420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FB1322-660B-B0A7-3C8C-0115FEBB4BD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27D2A2A-1EDA-0375-B1D5-AE3488FD5F5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321F50A-1F0E-FC31-C7EC-85700B66AC7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89187AC3-D427-5CF9-30FA-E6635A24B2D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B1B4FCD2-02B8-2B22-F42A-C4A95FF51952}"/>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B7BE635C-504B-0F0A-C54B-EF2CDFC061A1}"/>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09D2D08-81C1-0A1C-5532-48A1A72622A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679ABA8-EEB7-F985-F18E-4D37BBFBE96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949C503D-5335-67BC-2AA5-1DDC9BBEC497}"/>
              </a:ext>
            </a:extLst>
          </p:cNvPr>
          <p:cNvSpPr txBox="1"/>
          <p:nvPr/>
        </p:nvSpPr>
        <p:spPr>
          <a:xfrm>
            <a:off x="1066800" y="2028043"/>
            <a:ext cx="16764000" cy="6555641"/>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the CES members to summarize and present the key takeaways focusing on the most essential parts (3 minutes per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 presentations, ask the following: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Reflect on the tips shared during the warm-up activity. Are they applicable to the ALS learners you’ll guide? Why or why not?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should ALS learners prepare for when identifying workplaces to observe and learn from?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risks and challenges might learners face when finding workplaces to observe, and how can they mitigate these risks? </a:t>
            </a:r>
            <a:endParaRPr lang="en-PH" sz="3500" dirty="0"/>
          </a:p>
        </p:txBody>
      </p:sp>
    </p:spTree>
    <p:extLst>
      <p:ext uri="{BB962C8B-B14F-4D97-AF65-F5344CB8AC3E}">
        <p14:creationId xmlns:p14="http://schemas.microsoft.com/office/powerpoint/2010/main" val="3430228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8CC996-9508-3C78-C8C3-EDDFBB39559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09E66044-A707-AE74-051F-ADA5F21B83F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DDB97DF-7D07-7A17-2D96-F67BA5299DC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F555A34-ED4D-18A0-9F81-AE76917A0FC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495F3A5-1CA6-90F3-F022-AD41142C1743}"/>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4C01B5D-F8FD-F3CB-6B44-CE3FAB687AFB}"/>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132AAD6-AAB7-4E9B-1674-0776E194010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D8E42694-E03B-BB15-5024-7A24596E586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88F8AF0B-B828-9EBA-4D1F-AAF25BE40201}"/>
              </a:ext>
            </a:extLst>
          </p:cNvPr>
          <p:cNvSpPr txBox="1"/>
          <p:nvPr/>
        </p:nvSpPr>
        <p:spPr>
          <a:xfrm>
            <a:off x="1143000" y="2744818"/>
            <a:ext cx="16383000" cy="3862596"/>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Synthesize the output and relate how these group insights contribute to the learners’ ability to build and sustain healthy working relationships.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If necessary, recommend other steps that may help achieve the activity’s objectives when applied during the actual sessions with ALS learners. </a:t>
            </a:r>
            <a:endParaRPr lang="en-PH" sz="3500" dirty="0"/>
          </a:p>
        </p:txBody>
      </p:sp>
    </p:spTree>
    <p:extLst>
      <p:ext uri="{BB962C8B-B14F-4D97-AF65-F5344CB8AC3E}">
        <p14:creationId xmlns:p14="http://schemas.microsoft.com/office/powerpoint/2010/main" val="2793158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67F29-6A85-2C26-C5EF-55D7800E5155}"/>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BF20006-9D96-B9EC-E3B9-133330B0CD5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AD64380-39BE-72B3-9AC5-782630C09E2D}"/>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8842DA9A-FD69-B119-8BF0-150621D5051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F773162-C9A9-AEC2-08A4-E78DE99084E6}"/>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513E1FE-F57E-020D-0292-6C03BE57089B}"/>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BD82350C-931C-7EA9-FD04-B594F3A5812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E8F887E-84A3-8AC4-00F3-3FC325ED325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9E3B442C-B260-5B75-7B58-935C7E4FAD01}"/>
              </a:ext>
            </a:extLst>
          </p:cNvPr>
          <p:cNvSpPr txBox="1"/>
          <p:nvPr/>
        </p:nvSpPr>
        <p:spPr>
          <a:xfrm>
            <a:off x="1116307" y="1975691"/>
            <a:ext cx="6018863"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1. </a:t>
            </a: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Form pairs or triads and complete a graphic organizer based on today’s learnings, just like in previous CES sessions. You won’t present to the group immediately; further instructions will follow. You have 10 minutes. </a:t>
            </a:r>
            <a:endParaRPr lang="en-PH" sz="3500" dirty="0"/>
          </a:p>
        </p:txBody>
      </p:sp>
      <p:pic>
        <p:nvPicPr>
          <p:cNvPr id="10" name="Picture 9">
            <a:extLst>
              <a:ext uri="{FF2B5EF4-FFF2-40B4-BE49-F238E27FC236}">
                <a16:creationId xmlns:a16="http://schemas.microsoft.com/office/drawing/2014/main" id="{C6D3FDF9-3EF6-077F-9915-69BB0F225CEC}"/>
              </a:ext>
            </a:extLst>
          </p:cNvPr>
          <p:cNvPicPr>
            <a:picLocks noChangeAspect="1"/>
          </p:cNvPicPr>
          <p:nvPr/>
        </p:nvPicPr>
        <p:blipFill>
          <a:blip r:embed="rId7"/>
          <a:srcRect t="7866"/>
          <a:stretch/>
        </p:blipFill>
        <p:spPr>
          <a:xfrm>
            <a:off x="7135170" y="2113282"/>
            <a:ext cx="10656818" cy="6380681"/>
          </a:xfrm>
          <a:prstGeom prst="rect">
            <a:avLst/>
          </a:prstGeom>
        </p:spPr>
      </p:pic>
    </p:spTree>
    <p:extLst>
      <p:ext uri="{BB962C8B-B14F-4D97-AF65-F5344CB8AC3E}">
        <p14:creationId xmlns:p14="http://schemas.microsoft.com/office/powerpoint/2010/main" val="572992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06E9F2-FB52-F22D-037B-0620975938B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3A108394-EB4D-7E4A-C9F6-8648F990EA9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F8E06A4-0AE0-E1DB-1F3F-B56C856A2A0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466BB7D4-D42E-B052-3C6A-B85C53E6028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9EA005A-5D50-220E-939F-0996809549B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E488012E-CE68-944E-63BA-5C3BB96F2A8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39A2A723-DA4C-B595-9698-247D3A44B9D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E9FB0A84-84DD-3AF2-F1DD-FF85CE6E1A1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F7554E50-F747-D79B-8E22-9F687C60E083}"/>
              </a:ext>
            </a:extLst>
          </p:cNvPr>
          <p:cNvSpPr txBox="1"/>
          <p:nvPr/>
        </p:nvSpPr>
        <p:spPr>
          <a:xfrm>
            <a:off x="1447800" y="2122525"/>
            <a:ext cx="15849600" cy="6555641"/>
          </a:xfrm>
          <a:prstGeom prst="rect">
            <a:avLst/>
          </a:prstGeom>
          <a:noFill/>
        </p:spPr>
        <p:txBody>
          <a:bodyPr wrap="square">
            <a:spAutoFit/>
          </a:bodyPr>
          <a:lstStyle/>
          <a:p>
            <a:pPr marL="514350" indent="-514350">
              <a:buFont typeface="+mj-lt"/>
              <a:buAutoNum type="arabicPeriod" startAt="2"/>
            </a:pPr>
            <a:r>
              <a:rPr lang="en-US" sz="3000" b="0" i="0" u="none" strike="noStrike" baseline="0" dirty="0">
                <a:solidFill>
                  <a:srgbClr val="000000"/>
                </a:solidFill>
                <a:latin typeface="Calibri" panose="020F0502020204030204" pitchFamily="34" charset="0"/>
              </a:rPr>
              <a:t>After 10 minutes, have pairs/triads exchange graphic organizers. Allow five (5) minutes for members to review and note good practices to adapt, as well as provide suggestions for improvement. </a:t>
            </a:r>
          </a:p>
          <a:p>
            <a:pPr marL="514350" indent="-514350">
              <a:buFont typeface="+mj-lt"/>
              <a:buAutoNum type="arabicPeriod" startAt="2"/>
            </a:pPr>
            <a:r>
              <a:rPr lang="en-US" sz="3000" b="0" i="0" u="none" strike="noStrike" baseline="0" dirty="0">
                <a:solidFill>
                  <a:srgbClr val="000000"/>
                </a:solidFill>
                <a:latin typeface="Calibri" panose="020F0502020204030204" pitchFamily="34" charset="0"/>
              </a:rPr>
              <a:t>Once the review is complete, return the graphic organizers to their original owners. Ask up to three (3) volunteers to share their outputs and any comments received. Highlight promising action steps or probe interesting points if time allows. </a:t>
            </a:r>
          </a:p>
          <a:p>
            <a:pPr marL="514350" indent="-514350">
              <a:buFont typeface="+mj-lt"/>
              <a:buAutoNum type="arabicPeriod" startAt="2"/>
            </a:pPr>
            <a:r>
              <a:rPr lang="en-US" sz="3000" b="0" i="0" u="none" strike="noStrike" baseline="0" dirty="0">
                <a:solidFill>
                  <a:srgbClr val="000000"/>
                </a:solidFill>
                <a:latin typeface="Calibri" panose="020F0502020204030204" pitchFamily="34" charset="0"/>
              </a:rPr>
              <a:t>Conclude by thanking the volunteers and acknowledging the growing comprehensiveness of the graphic organizers. </a:t>
            </a:r>
          </a:p>
          <a:p>
            <a:pPr marL="514350" indent="-514350">
              <a:buFont typeface="+mj-lt"/>
              <a:buAutoNum type="arabicPeriod" startAt="2"/>
            </a:pPr>
            <a:endParaRPr lang="en-US" sz="300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a:t>
            </a:r>
            <a:r>
              <a:rPr lang="en-US" sz="3000" b="1" i="0" u="none" strike="noStrike" baseline="0" dirty="0">
                <a:solidFill>
                  <a:srgbClr val="000000"/>
                </a:solidFill>
                <a:latin typeface="Calibri" panose="020F0502020204030204" pitchFamily="34" charset="0"/>
              </a:rPr>
              <a:t>Note to the CES facilitator</a:t>
            </a:r>
            <a:r>
              <a:rPr lang="en-US" sz="3000" b="0" i="0" u="none" strike="noStrike" baseline="0" dirty="0">
                <a:solidFill>
                  <a:srgbClr val="000000"/>
                </a:solidFill>
                <a:latin typeface="Calibri" panose="020F0502020204030204" pitchFamily="34" charset="0"/>
              </a:rPr>
              <a:t>: you may include some more personalized feedback on the overall quality of the graphic organizers so far, if appropriate. Use the Sandwich Method when giving feedback.) </a:t>
            </a:r>
          </a:p>
          <a:p>
            <a:endParaRPr lang="en-US" sz="3000" b="0" i="0" u="none" strike="noStrike" baseline="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Please keep up the good work and feel free to take photos of today’s graphic organizers. You may find them handy when making your own. </a:t>
            </a:r>
            <a:endParaRPr lang="en-PH" sz="3000" dirty="0"/>
          </a:p>
        </p:txBody>
      </p:sp>
    </p:spTree>
    <p:extLst>
      <p:ext uri="{BB962C8B-B14F-4D97-AF65-F5344CB8AC3E}">
        <p14:creationId xmlns:p14="http://schemas.microsoft.com/office/powerpoint/2010/main" val="2576945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FC36FA-48E7-06DC-A8E3-D4A80ED3B1A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36C17F2-B13C-D433-AB63-D72FE8BDDC50}"/>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D43E7C3-1F37-CF19-A4F1-C5A6AA870B88}"/>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05959C9-6665-DA8C-56A2-67FD88ABDAD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D27AA0C-DD87-4AC6-3649-3F5622B26C7B}"/>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454B5C7-F955-957B-B1E5-B789EAE3909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FEBC0A68-804A-46BD-332A-A53EA3DA528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CAB63165-CAF1-A5F9-396B-E383CBDC4A91}"/>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AB64FA5A-F0AA-77C4-8209-E7332BABF1CC}"/>
              </a:ext>
            </a:extLst>
          </p:cNvPr>
          <p:cNvSpPr txBox="1"/>
          <p:nvPr/>
        </p:nvSpPr>
        <p:spPr>
          <a:xfrm>
            <a:off x="990600" y="2136024"/>
            <a:ext cx="166116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Assessment Administration Tips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Have CES members complete the Module 3 End-of-Module Assessment to evaluate their understanding, address common errors, and clarify misunderstandings. Encourage them to write personal reflections using the reflection sheets.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Reassure learners that the three (3) Reflection Sheets for Sessions 4-6 are not evaluations but tools to capture their insights and learnings.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For the Session 4 Reflection Sheet, guide learners to visualize their target job options and relate them to their interests, helping clarify their goals for job placement. </a:t>
            </a:r>
            <a:endParaRPr lang="en-PH" sz="3500" dirty="0"/>
          </a:p>
        </p:txBody>
      </p:sp>
    </p:spTree>
    <p:extLst>
      <p:ext uri="{BB962C8B-B14F-4D97-AF65-F5344CB8AC3E}">
        <p14:creationId xmlns:p14="http://schemas.microsoft.com/office/powerpoint/2010/main" val="1442458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19E6CA-6160-090B-45C0-2A8A01A687AD}"/>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04A4939-231D-4A05-785F-428CFB3370B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9C029BE1-5A7D-0815-FCA9-6A43B66A5F3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77AB90C-4D98-A077-2654-476F22454F99}"/>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FE50429-5F89-3053-D704-B0D644BCD5F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C6A9936-B638-AE12-D63B-D7F19300A14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352C14DF-C952-A45B-B8D3-67F4963C01F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75581C61-0909-02E6-0DEA-A64B18FE155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B18DB472-8360-BA91-F732-68EFDCA80E11}"/>
              </a:ext>
            </a:extLst>
          </p:cNvPr>
          <p:cNvSpPr txBox="1"/>
          <p:nvPr/>
        </p:nvSpPr>
        <p:spPr>
          <a:xfrm>
            <a:off x="990600" y="2502538"/>
            <a:ext cx="16611600" cy="4939814"/>
          </a:xfrm>
          <a:prstGeom prst="rect">
            <a:avLst/>
          </a:prstGeom>
          <a:noFill/>
        </p:spPr>
        <p:txBody>
          <a:bodyPr wrap="square">
            <a:spAutoFit/>
          </a:bodyPr>
          <a:lstStyle/>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For the Session 5 Reflection Sheet, suggest using answers from Session 4 as a reference for their thought process.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For the Session 6 Reflection Sheet, encourage honest responses, especially about challenges and ways to overcome them, as these will serve as valuable future references. </a:t>
            </a:r>
          </a:p>
          <a:p>
            <a:pPr marL="514350" indent="-514350">
              <a:buFont typeface="+mj-lt"/>
              <a:buAutoNum type="arabicPeriod" startAt="4"/>
            </a:pPr>
            <a:r>
              <a:rPr lang="en-US" sz="3500" dirty="0">
                <a:solidFill>
                  <a:srgbClr val="000000"/>
                </a:solidFill>
                <a:latin typeface="Calibri" panose="020F0502020204030204" pitchFamily="34" charset="0"/>
              </a:rPr>
              <a:t>U</a:t>
            </a:r>
            <a:r>
              <a:rPr lang="en-US" sz="3500" b="0" i="0" u="none" strike="noStrike" baseline="0" dirty="0">
                <a:solidFill>
                  <a:srgbClr val="000000"/>
                </a:solidFill>
                <a:latin typeface="Calibri" panose="020F0502020204030204" pitchFamily="34" charset="0"/>
              </a:rPr>
              <a:t>se the answer key to process the End-of-Module Assessment and encourage learners to seek clarification on difficult concepts. Provide feedback using the Sandwich Method.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Congratulate learners on being more than halfway through the Work-Based Learning modules. </a:t>
            </a:r>
            <a:endParaRPr lang="en-PH" sz="3500" dirty="0"/>
          </a:p>
        </p:txBody>
      </p:sp>
    </p:spTree>
    <p:extLst>
      <p:ext uri="{BB962C8B-B14F-4D97-AF65-F5344CB8AC3E}">
        <p14:creationId xmlns:p14="http://schemas.microsoft.com/office/powerpoint/2010/main" val="35289532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4919FC-042A-D4B7-8D82-1581473CEF9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A05D77AD-57A2-61F9-2EF3-4D296C18036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F73D090-3546-1CEF-4C30-313A39C543E7}"/>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A45CA921-8128-4C1A-38AD-7B457D383B6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B8BD852F-CBA8-3653-1014-B10E42A7D0FA}"/>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1FE2367-232D-E231-8090-DF8CE6CD5854}"/>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AF6C0BF-4B0C-7878-72B7-81453C0B822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728A63E-7B64-5590-27F2-AB24945D1F6B}"/>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3</a:t>
              </a:r>
            </a:p>
          </p:txBody>
        </p:sp>
      </p:grpSp>
      <p:sp>
        <p:nvSpPr>
          <p:cNvPr id="6" name="TextBox 5">
            <a:extLst>
              <a:ext uri="{FF2B5EF4-FFF2-40B4-BE49-F238E27FC236}">
                <a16:creationId xmlns:a16="http://schemas.microsoft.com/office/drawing/2014/main" id="{65AA9735-0F2B-2FA5-9141-719EEE0E7D16}"/>
              </a:ext>
            </a:extLst>
          </p:cNvPr>
          <p:cNvSpPr txBox="1"/>
          <p:nvPr/>
        </p:nvSpPr>
        <p:spPr>
          <a:xfrm>
            <a:off x="1143000" y="1975691"/>
            <a:ext cx="165354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 may be necessary, identify the topic and schedule for the next CES session.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Thank the CES members and congratulate them for completing the 3rd CES session.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Encourage them to write down a quote or affirmation that motivates them to do their work well. They may share this with their learners as they facilitate the </a:t>
            </a:r>
            <a:r>
              <a:rPr lang="en-US" sz="3500" b="0" i="1" u="none" strike="noStrike" baseline="0" dirty="0">
                <a:solidFill>
                  <a:srgbClr val="000000"/>
                </a:solidFill>
                <a:latin typeface="Calibri" panose="020F0502020204030204" pitchFamily="34" charset="0"/>
              </a:rPr>
              <a:t>Work-Based Learning </a:t>
            </a:r>
            <a:r>
              <a:rPr lang="en-US" sz="3500" b="0" i="0" u="none" strike="noStrike" baseline="0" dirty="0">
                <a:solidFill>
                  <a:srgbClr val="000000"/>
                </a:solidFill>
                <a:latin typeface="Calibri" panose="020F0502020204030204" pitchFamily="34" charset="0"/>
              </a:rPr>
              <a:t>sessions. </a:t>
            </a:r>
            <a:endParaRPr lang="en-PH" sz="3500" dirty="0"/>
          </a:p>
        </p:txBody>
      </p:sp>
    </p:spTree>
    <p:extLst>
      <p:ext uri="{BB962C8B-B14F-4D97-AF65-F5344CB8AC3E}">
        <p14:creationId xmlns:p14="http://schemas.microsoft.com/office/powerpoint/2010/main" val="3089926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29ABB907-7DF4-3EE8-5C91-B99F79674E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6BD84B1-B8D5-77B3-26AD-81E39C9C8554}"/>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320442A3-60E0-B52B-26A2-B6FB440D7427}"/>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8379DA96-1BEA-DDB7-7198-A94FF452F56E}"/>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6" name="Freeform 6">
            <a:extLst>
              <a:ext uri="{FF2B5EF4-FFF2-40B4-BE49-F238E27FC236}">
                <a16:creationId xmlns:a16="http://schemas.microsoft.com/office/drawing/2014/main" id="{B96E39D2-DE42-0C8A-2E29-05F5B67D9986}"/>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4"/>
            <a:stretch>
              <a:fillRect t="-23348" b="-23348"/>
            </a:stretch>
          </a:blipFill>
        </p:spPr>
        <p:txBody>
          <a:bodyPr/>
          <a:lstStyle/>
          <a:p>
            <a:endParaRPr lang="en-PH"/>
          </a:p>
        </p:txBody>
      </p:sp>
      <p:sp>
        <p:nvSpPr>
          <p:cNvPr id="8" name="TextBox 8">
            <a:extLst>
              <a:ext uri="{FF2B5EF4-FFF2-40B4-BE49-F238E27FC236}">
                <a16:creationId xmlns:a16="http://schemas.microsoft.com/office/drawing/2014/main" id="{54095A84-F546-4959-8595-1C5B468A62AD}"/>
              </a:ext>
            </a:extLst>
          </p:cNvPr>
          <p:cNvSpPr txBox="1"/>
          <p:nvPr/>
        </p:nvSpPr>
        <p:spPr>
          <a:xfrm>
            <a:off x="405915" y="3870211"/>
            <a:ext cx="6873477" cy="1969770"/>
          </a:xfrm>
          <a:prstGeom prst="rect">
            <a:avLst/>
          </a:prstGeom>
        </p:spPr>
        <p:txBody>
          <a:bodyPr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4</a:t>
            </a:r>
          </a:p>
          <a:p>
            <a:r>
              <a:rPr lang="en-PH" sz="2800" b="1" i="0" u="none" strike="noStrike" baseline="0" dirty="0">
                <a:solidFill>
                  <a:srgbClr val="FFFF00"/>
                </a:solidFill>
                <a:latin typeface="Calibri" panose="020F0502020204030204" pitchFamily="34" charset="0"/>
              </a:rPr>
              <a:t>DOCUMENTING WORK EXPERIENCE </a:t>
            </a:r>
            <a:endParaRPr lang="en-PH" sz="4800" b="1" i="0" u="none" strike="noStrike" baseline="0" dirty="0">
              <a:solidFill>
                <a:srgbClr val="FFFF00"/>
              </a:solidFill>
              <a:latin typeface="Calibri" panose="020F0502020204030204" pitchFamily="34" charset="0"/>
            </a:endParaRPr>
          </a:p>
        </p:txBody>
      </p:sp>
      <p:sp>
        <p:nvSpPr>
          <p:cNvPr id="10" name="Freeform 10">
            <a:extLst>
              <a:ext uri="{FF2B5EF4-FFF2-40B4-BE49-F238E27FC236}">
                <a16:creationId xmlns:a16="http://schemas.microsoft.com/office/drawing/2014/main" id="{25C628D3-918D-F18F-1B11-D8B4F2B8B9CD}"/>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E6ABCA26-0BE2-4C91-4F58-34D033E3520A}"/>
              </a:ext>
            </a:extLst>
          </p:cNvPr>
          <p:cNvSpPr txBox="1"/>
          <p:nvPr/>
        </p:nvSpPr>
        <p:spPr>
          <a:xfrm>
            <a:off x="1828800" y="6360669"/>
            <a:ext cx="6629400" cy="1723549"/>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Module 4 of the Work-Based Learning Facilitator’s Guide. </a:t>
            </a:r>
            <a:r>
              <a:rPr lang="en-US" sz="2800" b="0" i="0" u="none" strike="noStrike" baseline="0" dirty="0">
                <a:solidFill>
                  <a:schemeClr val="accent1">
                    <a:lumMod val="20000"/>
                    <a:lumOff val="80000"/>
                  </a:schemeClr>
                </a:solidFill>
                <a:latin typeface="Calibri" panose="020F0502020204030204" pitchFamily="34" charset="0"/>
              </a:rPr>
              <a:t>It focuses on documenting and evaluating the learners’ work experience. </a:t>
            </a:r>
            <a:endParaRPr lang="en-US" sz="54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9" name="Freeform 5">
            <a:extLst>
              <a:ext uri="{FF2B5EF4-FFF2-40B4-BE49-F238E27FC236}">
                <a16:creationId xmlns:a16="http://schemas.microsoft.com/office/drawing/2014/main" id="{6FC817B2-4396-D6D8-D39C-9BDAD401556E}"/>
              </a:ext>
            </a:extLst>
          </p:cNvPr>
          <p:cNvSpPr/>
          <p:nvPr/>
        </p:nvSpPr>
        <p:spPr>
          <a:xfrm flipV="1">
            <a:off x="-685800" y="57784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5" name="TextBox 7">
            <a:extLst>
              <a:ext uri="{FF2B5EF4-FFF2-40B4-BE49-F238E27FC236}">
                <a16:creationId xmlns:a16="http://schemas.microsoft.com/office/drawing/2014/main" id="{BDB033A9-C8F2-5465-1129-96CDF6C7B3EF}"/>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15317480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557AD1-EF35-4D90-4212-04135391126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E03CFA0-7542-4A33-B5CF-D0C53510144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B1C54E62-D321-02D6-727C-5BFF1C7F626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40E1FC90-EF4C-8265-C1A4-7306E816267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ADD6E417-41B5-5133-DE07-5BF9435CA744}"/>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04B8159-FF2A-8CCE-640C-915879D9BA9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403E610-1D55-D134-2FBE-DD4E47578F58}"/>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2B952101-4AD9-EBD8-30DB-B8C9A7477DA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pic>
        <p:nvPicPr>
          <p:cNvPr id="6" name="Picture 5">
            <a:extLst>
              <a:ext uri="{FF2B5EF4-FFF2-40B4-BE49-F238E27FC236}">
                <a16:creationId xmlns:a16="http://schemas.microsoft.com/office/drawing/2014/main" id="{A599C1F2-FDBA-A297-15B3-A1B7E13D2934}"/>
              </a:ext>
            </a:extLst>
          </p:cNvPr>
          <p:cNvPicPr>
            <a:picLocks noChangeAspect="1"/>
          </p:cNvPicPr>
          <p:nvPr/>
        </p:nvPicPr>
        <p:blipFill>
          <a:blip r:embed="rId7"/>
          <a:stretch>
            <a:fillRect/>
          </a:stretch>
        </p:blipFill>
        <p:spPr>
          <a:xfrm>
            <a:off x="1447800" y="2209547"/>
            <a:ext cx="15136315" cy="5549319"/>
          </a:xfrm>
          <a:prstGeom prst="rect">
            <a:avLst/>
          </a:prstGeom>
        </p:spPr>
      </p:pic>
    </p:spTree>
    <p:extLst>
      <p:ext uri="{BB962C8B-B14F-4D97-AF65-F5344CB8AC3E}">
        <p14:creationId xmlns:p14="http://schemas.microsoft.com/office/powerpoint/2010/main" val="209186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54C1-685F-C21A-6173-E923923D825D}"/>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BF04216D-64E4-C340-A56A-EF1AD9BFDC84}"/>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08ACF6BD-44BF-2583-11B9-FD4B10837143}"/>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a:solidFill>
                  <a:srgbClr val="003399"/>
                </a:solidFill>
                <a:latin typeface="Garet"/>
                <a:ea typeface="Garet"/>
                <a:cs typeface="Garet"/>
                <a:sym typeface="Garet"/>
              </a:rPr>
              <a:t>COLLABORATIVE EXPERTISE SESSION (CES) GUIDE ON WORK-BASED LEARNING</a:t>
            </a:r>
          </a:p>
          <a:p>
            <a:pPr algn="r">
              <a:lnSpc>
                <a:spcPts val="2520"/>
              </a:lnSpc>
            </a:pPr>
            <a:endParaRPr lang="en-US" sz="180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9AB65C32-7FEB-6DA8-81F4-CAAB299BE41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44EAA66C-528E-F14A-4EC7-9027810F0CEF}"/>
              </a:ext>
            </a:extLst>
          </p:cNvPr>
          <p:cNvSpPr txBox="1">
            <a:spLocks noGrp="1"/>
          </p:cNvSpPr>
          <p:nvPr/>
        </p:nvSpPr>
        <p:spPr>
          <a:xfrm>
            <a:off x="990600" y="2873732"/>
            <a:ext cx="16725900" cy="6536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pPr lvl="1"/>
            <a:r>
              <a:rPr lang="en-US" sz="3500" b="1" i="0" u="none" strike="noStrike" baseline="0" dirty="0">
                <a:solidFill>
                  <a:srgbClr val="000000"/>
                </a:solidFill>
                <a:latin typeface="Calibri" panose="020F0502020204030204" pitchFamily="34" charset="0"/>
              </a:rPr>
              <a:t>Module 3</a:t>
            </a:r>
            <a:r>
              <a:rPr lang="en-US" sz="3500" b="0" i="0" u="none" strike="noStrike" baseline="0" dirty="0">
                <a:solidFill>
                  <a:srgbClr val="000000"/>
                </a:solidFill>
                <a:latin typeface="Calibri" panose="020F0502020204030204" pitchFamily="34" charset="0"/>
              </a:rPr>
              <a:t>: </a:t>
            </a:r>
            <a:r>
              <a:rPr lang="en-US" sz="3500" b="1" i="0" u="none" strike="noStrike" baseline="0" dirty="0">
                <a:solidFill>
                  <a:srgbClr val="000000"/>
                </a:solidFill>
                <a:latin typeface="Calibri" panose="020F0502020204030204" pitchFamily="34" charset="0"/>
              </a:rPr>
              <a:t>Preparing for a Longer Time in the Workplace: </a:t>
            </a:r>
            <a:r>
              <a:rPr lang="en-US" sz="3500" b="0" i="0" u="none" strike="noStrike" baseline="0" dirty="0">
                <a:solidFill>
                  <a:srgbClr val="000000"/>
                </a:solidFill>
                <a:latin typeface="Calibri" panose="020F0502020204030204" pitchFamily="34" charset="0"/>
              </a:rPr>
              <a:t>Covers job search tips, essential behaviors, and resources to ensure success and workplace safety. </a:t>
            </a:r>
          </a:p>
          <a:p>
            <a:pPr lvl="1"/>
            <a:r>
              <a:rPr lang="en-US" sz="3500" b="1" i="0" u="none" strike="noStrike" baseline="0" dirty="0">
                <a:solidFill>
                  <a:srgbClr val="000000"/>
                </a:solidFill>
                <a:latin typeface="Calibri" panose="020F0502020204030204" pitchFamily="34" charset="0"/>
              </a:rPr>
              <a:t>Module 4</a:t>
            </a:r>
            <a:r>
              <a:rPr lang="en-US" sz="3500" b="0" i="0" u="none" strike="noStrike" baseline="0" dirty="0">
                <a:solidFill>
                  <a:srgbClr val="000000"/>
                </a:solidFill>
                <a:latin typeface="Calibri" panose="020F0502020204030204" pitchFamily="34" charset="0"/>
              </a:rPr>
              <a:t>: </a:t>
            </a:r>
            <a:r>
              <a:rPr lang="en-US" sz="3500" b="1" i="0" u="none" strike="noStrike" baseline="0" dirty="0">
                <a:solidFill>
                  <a:srgbClr val="000000"/>
                </a:solidFill>
                <a:latin typeface="Calibri" panose="020F0502020204030204" pitchFamily="34" charset="0"/>
              </a:rPr>
              <a:t>Documenting Work Experience: </a:t>
            </a:r>
            <a:r>
              <a:rPr lang="en-US" sz="3500" b="0" i="0" u="none" strike="noStrike" baseline="0" dirty="0">
                <a:solidFill>
                  <a:srgbClr val="000000"/>
                </a:solidFill>
                <a:latin typeface="Calibri" panose="020F0502020204030204" pitchFamily="34" charset="0"/>
              </a:rPr>
              <a:t>Focuses on documenting and evaluating learners’ work experiences. </a:t>
            </a:r>
          </a:p>
          <a:p>
            <a:pPr lvl="1"/>
            <a:r>
              <a:rPr lang="en-US" sz="3500" b="1" i="0" u="none" strike="noStrike" baseline="0" dirty="0">
                <a:solidFill>
                  <a:srgbClr val="000000"/>
                </a:solidFill>
                <a:latin typeface="Calibri" panose="020F0502020204030204" pitchFamily="34" charset="0"/>
              </a:rPr>
              <a:t>Module 5</a:t>
            </a:r>
            <a:r>
              <a:rPr lang="en-US" sz="3500" b="0" i="0" u="none" strike="noStrike" baseline="0" dirty="0">
                <a:solidFill>
                  <a:srgbClr val="000000"/>
                </a:solidFill>
                <a:latin typeface="Calibri" panose="020F0502020204030204" pitchFamily="34" charset="0"/>
              </a:rPr>
              <a:t>: </a:t>
            </a:r>
            <a:r>
              <a:rPr lang="en-US" sz="3500" b="1" i="0" u="none" strike="noStrike" baseline="0" dirty="0">
                <a:solidFill>
                  <a:srgbClr val="000000"/>
                </a:solidFill>
                <a:latin typeface="Calibri" panose="020F0502020204030204" pitchFamily="34" charset="0"/>
              </a:rPr>
              <a:t>Forward Planning: </a:t>
            </a:r>
            <a:r>
              <a:rPr lang="en-US" sz="3500" b="0" i="0" u="none" strike="noStrike" baseline="0" dirty="0">
                <a:solidFill>
                  <a:srgbClr val="000000"/>
                </a:solidFill>
                <a:latin typeface="Calibri" panose="020F0502020204030204" pitchFamily="34" charset="0"/>
              </a:rPr>
              <a:t>Discusses support for learners and potential next steps after completing Work-Based Learning activities. </a:t>
            </a:r>
            <a:endParaRPr lang="en-US" sz="3500" dirty="0">
              <a:solidFill>
                <a:schemeClr val="tx1">
                  <a:lumMod val="65000"/>
                  <a:lumOff val="35000"/>
                </a:schemeClr>
              </a:solidFill>
              <a:latin typeface="Garet" panose="020B0604020202020204" charset="0"/>
            </a:endParaRPr>
          </a:p>
        </p:txBody>
      </p:sp>
      <p:sp>
        <p:nvSpPr>
          <p:cNvPr id="8" name="TextBox 6">
            <a:extLst>
              <a:ext uri="{FF2B5EF4-FFF2-40B4-BE49-F238E27FC236}">
                <a16:creationId xmlns:a16="http://schemas.microsoft.com/office/drawing/2014/main" id="{E22B6CEC-ECF1-F996-A408-9FBDA5700830}"/>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2. PARTS OF THE CES GUIDE</a:t>
            </a:r>
          </a:p>
        </p:txBody>
      </p:sp>
      <p:sp>
        <p:nvSpPr>
          <p:cNvPr id="6" name="Freeform 2">
            <a:extLst>
              <a:ext uri="{FF2B5EF4-FFF2-40B4-BE49-F238E27FC236}">
                <a16:creationId xmlns:a16="http://schemas.microsoft.com/office/drawing/2014/main" id="{5C95A6B7-263A-5F9F-4361-CED932FF9E17}"/>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Tree>
    <p:extLst>
      <p:ext uri="{BB962C8B-B14F-4D97-AF65-F5344CB8AC3E}">
        <p14:creationId xmlns:p14="http://schemas.microsoft.com/office/powerpoint/2010/main" val="2803942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E8416C-8604-70F2-E899-006AF184E860}"/>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5C97BCC-ABF3-4C07-F17E-A03DEBCD6D0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13FB7A7D-752A-70C7-416E-5DDCC8DB1C87}"/>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1E7B2083-9FC9-8119-6FCD-8515D144355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CFF81048-7339-CD38-0E80-61674137B8C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EBF9E162-8F9C-92FC-659F-687E4F00122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0030282A-03D9-2722-6CC0-57B8ACD44E9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80D192D5-D03E-9D1B-A479-47BF74CF9A3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0A52850B-E278-C02E-AE62-69502F042902}"/>
              </a:ext>
            </a:extLst>
          </p:cNvPr>
          <p:cNvSpPr txBox="1"/>
          <p:nvPr/>
        </p:nvSpPr>
        <p:spPr>
          <a:xfrm>
            <a:off x="1219200" y="1865679"/>
            <a:ext cx="16687800" cy="7017306"/>
          </a:xfrm>
          <a:prstGeom prst="rect">
            <a:avLst/>
          </a:prstGeom>
          <a:noFill/>
        </p:spPr>
        <p:txBody>
          <a:bodyPr wrap="square">
            <a:spAutoFit/>
          </a:bodyPr>
          <a:lstStyle/>
          <a:p>
            <a:r>
              <a:rPr lang="en-PH" sz="3000" b="1" i="0" u="none" strike="noStrike" baseline="0" dirty="0">
                <a:solidFill>
                  <a:srgbClr val="000000"/>
                </a:solidFill>
                <a:latin typeface="Calibri" panose="020F0502020204030204" pitchFamily="34" charset="0"/>
              </a:rPr>
              <a:t>Session Prerequisites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It is ideal that the CES members have already read or browsed relevant sections of the Facilitator’s Guide prior to this CES, particularly: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2: What is Work Experience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Trainer Tool 4: The Purpose of Work Experience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Activity 3: Preparing for Work Experience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12: Informative Meeting with a Potential Host Employer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13: Informative Meeting with a Potential Host Employer – Preparation Worksheet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14: Work Experience Preparation Checklist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Employer Handout 2: Employer Agreement with a Learner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15: ALS Program Learner Work Placement Agreement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Learner Handout 17: Record of Work Experience </a:t>
            </a:r>
          </a:p>
          <a:p>
            <a:endParaRPr lang="en-PH" sz="3000" b="1" i="0" u="none" strike="noStrike" baseline="0" dirty="0">
              <a:solidFill>
                <a:srgbClr val="000000"/>
              </a:solidFill>
              <a:latin typeface="Calibri" panose="020F0502020204030204" pitchFamily="34" charset="0"/>
            </a:endParaRPr>
          </a:p>
          <a:p>
            <a:r>
              <a:rPr lang="en-PH" sz="3000" b="1" i="0" u="none" strike="noStrike" baseline="0" dirty="0">
                <a:solidFill>
                  <a:srgbClr val="000000"/>
                </a:solidFill>
                <a:latin typeface="Calibri" panose="020F0502020204030204" pitchFamily="34" charset="0"/>
              </a:rPr>
              <a:t>Duration </a:t>
            </a:r>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The entire session requires approximately two (2) hours. </a:t>
            </a:r>
            <a:endParaRPr lang="en-PH" sz="3000" dirty="0"/>
          </a:p>
        </p:txBody>
      </p:sp>
    </p:spTree>
    <p:extLst>
      <p:ext uri="{BB962C8B-B14F-4D97-AF65-F5344CB8AC3E}">
        <p14:creationId xmlns:p14="http://schemas.microsoft.com/office/powerpoint/2010/main" val="1597178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FFD46D-B0D7-16D7-CB4C-843F0A04876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D3B45FC-B498-51F0-2B7B-1D362934C92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F5A44576-E16F-B00B-633B-4AB08835D29D}"/>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EC113AA-3563-10D8-ADE6-E63F29B6413C}"/>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A5706DA-949F-5C3F-55B5-BDC5870EC406}"/>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9BA1B07-BF73-BD39-17C1-230FE2D43FA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FAC7A26B-63FC-0743-00FF-AB8D624CD74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B3384BA8-00FA-BEF8-A7C1-248CD48B0CF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51729CAA-59E6-AB14-6078-596D1B684D54}"/>
              </a:ext>
            </a:extLst>
          </p:cNvPr>
          <p:cNvSpPr txBox="1"/>
          <p:nvPr/>
        </p:nvSpPr>
        <p:spPr>
          <a:xfrm>
            <a:off x="723900" y="1739101"/>
            <a:ext cx="16840199" cy="7679025"/>
          </a:xfrm>
          <a:prstGeom prst="rect">
            <a:avLst/>
          </a:prstGeom>
          <a:noFill/>
        </p:spPr>
        <p:txBody>
          <a:bodyPr wrap="square">
            <a:spAutoFit/>
          </a:bodyPr>
          <a:lstStyle/>
          <a:p>
            <a:r>
              <a:rPr lang="en-PH" sz="2900" b="1" i="1" u="none" strike="noStrike" baseline="0" dirty="0">
                <a:solidFill>
                  <a:srgbClr val="000000"/>
                </a:solidFill>
                <a:latin typeface="Calibri" panose="020F0502020204030204" pitchFamily="34" charset="0"/>
              </a:rPr>
              <a:t>Preliminaries </a:t>
            </a:r>
            <a:endParaRPr lang="en-PH" sz="2900" b="0" i="0" u="none" strike="noStrike" baseline="0" dirty="0">
              <a:solidFill>
                <a:srgbClr val="000000"/>
              </a:solidFill>
              <a:latin typeface="Calibri" panose="020F0502020204030204" pitchFamily="34" charset="0"/>
            </a:endParaRPr>
          </a:p>
          <a:p>
            <a:r>
              <a:rPr lang="en-PH" sz="2900" b="0" i="0" u="none" strike="noStrike" baseline="0" dirty="0">
                <a:solidFill>
                  <a:srgbClr val="000000"/>
                </a:solidFill>
                <a:latin typeface="Calibri" panose="020F0502020204030204" pitchFamily="34" charset="0"/>
              </a:rPr>
              <a:t>[Total: 5 minutes] </a:t>
            </a:r>
          </a:p>
          <a:p>
            <a:endParaRPr lang="en-PH" sz="2900" b="0" i="0" u="none" strike="noStrike" baseline="0" dirty="0">
              <a:solidFill>
                <a:srgbClr val="000000"/>
              </a:solidFill>
              <a:latin typeface="Calibri" panose="020F0502020204030204" pitchFamily="34" charset="0"/>
            </a:endParaRP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Accomplish the Pre-CES Competency Assessment Checklist (Annex A). </a:t>
            </a: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Provide an overview of the CES. </a:t>
            </a: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Go through the session objectives. </a:t>
            </a:r>
          </a:p>
          <a:p>
            <a:endParaRPr lang="en-US" sz="2900" dirty="0">
              <a:solidFill>
                <a:srgbClr val="000000"/>
              </a:solidFill>
              <a:latin typeface="Calibri" panose="020F0502020204030204" pitchFamily="34" charset="0"/>
            </a:endParaRPr>
          </a:p>
          <a:p>
            <a:r>
              <a:rPr lang="en-PH" sz="2900" b="1" i="1" u="none" strike="noStrike" baseline="0" dirty="0">
                <a:solidFill>
                  <a:srgbClr val="000000"/>
                </a:solidFill>
                <a:latin typeface="Calibri" panose="020F0502020204030204" pitchFamily="34" charset="0"/>
              </a:rPr>
              <a:t>Priming Activity </a:t>
            </a:r>
            <a:endParaRPr lang="en-PH" sz="2900" b="0" i="0" u="none" strike="noStrike" baseline="0" dirty="0">
              <a:solidFill>
                <a:srgbClr val="000000"/>
              </a:solidFill>
              <a:latin typeface="Calibri" panose="020F0502020204030204" pitchFamily="34" charset="0"/>
            </a:endParaRPr>
          </a:p>
          <a:p>
            <a:r>
              <a:rPr lang="en-PH" sz="2900" b="0" i="0" u="none" strike="noStrike" baseline="0" dirty="0">
                <a:solidFill>
                  <a:srgbClr val="000000"/>
                </a:solidFill>
                <a:latin typeface="Calibri" panose="020F0502020204030204" pitchFamily="34" charset="0"/>
              </a:rPr>
              <a:t>[Total: 25 minutes] </a:t>
            </a:r>
          </a:p>
          <a:p>
            <a:endParaRPr lang="en-PH" sz="2900" b="0" i="0" u="none" strike="noStrike" baseline="0" dirty="0">
              <a:solidFill>
                <a:srgbClr val="000000"/>
              </a:solidFill>
              <a:latin typeface="Calibri" panose="020F0502020204030204" pitchFamily="34" charset="0"/>
            </a:endParaRP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Ask CES members to recall the definition, purpose, and preparation for work experience, referring to Activities 2 and 3 of the Facilitator’s Guide (5 mins). </a:t>
            </a: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Divide CES members into three (3) groups. Have each group discuss how they document work experiences (e.g., reports, journals, emails, notes) and write responses on meta cards (one idea per card) or the board if meta cards are unavailable (10 mins). </a:t>
            </a: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Groups discuss successes and challenges in documenting work experiences (notes only, no meta cards). </a:t>
            </a:r>
          </a:p>
          <a:p>
            <a:pPr marL="971550" lvl="1" indent="-514350">
              <a:buFont typeface="+mj-lt"/>
              <a:buAutoNum type="arabicPeriod"/>
            </a:pPr>
            <a:r>
              <a:rPr lang="en-US" sz="2900" b="0" i="0" u="none" strike="noStrike" baseline="0" dirty="0">
                <a:solidFill>
                  <a:srgbClr val="000000"/>
                </a:solidFill>
                <a:latin typeface="Calibri" panose="020F0502020204030204" pitchFamily="34" charset="0"/>
              </a:rPr>
              <a:t>Post meta cards or write responses on the board/wall. </a:t>
            </a:r>
            <a:endParaRPr lang="en-PH" sz="2900" dirty="0"/>
          </a:p>
        </p:txBody>
      </p:sp>
    </p:spTree>
    <p:extLst>
      <p:ext uri="{BB962C8B-B14F-4D97-AF65-F5344CB8AC3E}">
        <p14:creationId xmlns:p14="http://schemas.microsoft.com/office/powerpoint/2010/main" val="770980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82978A-BFD1-8C2E-7F88-4D43DF60EDF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521265A-1728-4FB2-8D4A-9E74846BED7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0999BCD-DBCF-15AD-113F-7B41CAD0018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CF15B26C-0E9C-F6C8-9F63-B35AEB6F0706}"/>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FCFD8319-CC4D-3B9B-0F59-E5D5B1C815D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69ED1D6-B323-BF2F-8261-5A5283E658AF}"/>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DF7A581-E771-8B48-BF3A-27A0106F2EB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8EA129F-ED5D-C5CB-957A-C549A60F0764}"/>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CEB845AD-B89B-6670-6E47-7D720226291E}"/>
              </a:ext>
            </a:extLst>
          </p:cNvPr>
          <p:cNvSpPr txBox="1"/>
          <p:nvPr/>
        </p:nvSpPr>
        <p:spPr>
          <a:xfrm>
            <a:off x="1371600" y="2233233"/>
            <a:ext cx="16154400" cy="5478423"/>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Main Activity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15 minutes] </a:t>
            </a:r>
          </a:p>
          <a:p>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Ask the CES members to do the following: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Bring out a copy of Learner Handout 17: Record of Work Experience.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In 10 minutes, complete the form based on the work done recently. The meta cards on the board may be used for reference.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Exchange handouts with a seatmate.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Proofread the work of the seatmate for five (5) minutes.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Return the handouts to the original owner. </a:t>
            </a:r>
            <a:endParaRPr lang="en-PH" sz="3500" dirty="0"/>
          </a:p>
        </p:txBody>
      </p:sp>
    </p:spTree>
    <p:extLst>
      <p:ext uri="{BB962C8B-B14F-4D97-AF65-F5344CB8AC3E}">
        <p14:creationId xmlns:p14="http://schemas.microsoft.com/office/powerpoint/2010/main" val="995649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30D859-D0DE-8E0C-F9A9-3DF74BB7C83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AFFB213-BBFA-36C3-B6AF-DAAAE10ED60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3452B06D-2F5E-3ACE-C13D-168841E15765}"/>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EC3200A-7AEE-9A60-BB21-CA2B6682CA3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02459610-1064-D408-DBBF-5C1001AD950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D97D08BB-BBEF-E57B-6CEC-59DB226182EA}"/>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6439E99-9209-7183-04FC-EF12CB1011C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AA38362-6C8C-256B-5E5E-913FA245650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C2584AD9-1551-F71A-3EB1-E657DBF5D8D7}"/>
              </a:ext>
            </a:extLst>
          </p:cNvPr>
          <p:cNvSpPr txBox="1"/>
          <p:nvPr/>
        </p:nvSpPr>
        <p:spPr>
          <a:xfrm>
            <a:off x="1333500" y="1961672"/>
            <a:ext cx="15621000"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 a big group, discuss the experience in filling out the handout and proofreading the work of others (allot 5 minutes for the discussion).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 discussion, ask the following: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Why do you think documenting your work experiences is important?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Based on your group discussions, what are the common good practices and challenges in documenting work experiences?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do you think is the role of proper documentation in one’s career growth?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Synthesize the responses and relate how documenting work experiences is an important skill that ALS learners should learn as they go through the </a:t>
            </a:r>
            <a:r>
              <a:rPr lang="en-US" sz="3500" b="0" i="1" u="none" strike="noStrike" baseline="0" dirty="0">
                <a:solidFill>
                  <a:srgbClr val="000000"/>
                </a:solidFill>
                <a:latin typeface="Calibri" panose="020F0502020204030204" pitchFamily="34" charset="0"/>
              </a:rPr>
              <a:t>Work-Based Learning </a:t>
            </a:r>
            <a:r>
              <a:rPr lang="en-US" sz="3500" b="0" i="0" u="none" strike="noStrike" baseline="0" dirty="0">
                <a:solidFill>
                  <a:srgbClr val="000000"/>
                </a:solidFill>
                <a:latin typeface="Calibri" panose="020F0502020204030204" pitchFamily="34" charset="0"/>
              </a:rPr>
              <a:t>activities. </a:t>
            </a:r>
            <a:endParaRPr lang="en-PH" sz="3500" dirty="0"/>
          </a:p>
        </p:txBody>
      </p:sp>
    </p:spTree>
    <p:extLst>
      <p:ext uri="{BB962C8B-B14F-4D97-AF65-F5344CB8AC3E}">
        <p14:creationId xmlns:p14="http://schemas.microsoft.com/office/powerpoint/2010/main" val="939501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5C525F-C3F5-F897-3EF6-72E6DB5A6FF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9BB9E5C-7D88-B0E8-289C-E1A3F4390528}"/>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0521C02-D3F0-4CFC-25E0-FDC63958FA1D}"/>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148F2A18-BDF3-0466-6A16-10A5EAE1F7AB}"/>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249267F8-F9C1-EB85-60F3-0E9EEF88E758}"/>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52AF3E5-622A-9066-6709-A0E66862F260}"/>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60E0546-7B62-89CF-70FE-DB4773C005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CC9BE6E6-6AA2-34EB-3454-9F4FA8356F3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A4958C64-4CAF-0E7A-CA26-FF3BDEF2FDF3}"/>
              </a:ext>
            </a:extLst>
          </p:cNvPr>
          <p:cNvSpPr txBox="1"/>
          <p:nvPr/>
        </p:nvSpPr>
        <p:spPr>
          <a:xfrm>
            <a:off x="1219200" y="1961672"/>
            <a:ext cx="16078200" cy="7094250"/>
          </a:xfrm>
          <a:prstGeom prst="rect">
            <a:avLst/>
          </a:prstGeom>
          <a:noFill/>
        </p:spPr>
        <p:txBody>
          <a:bodyPr wrap="square">
            <a:spAutoFit/>
          </a:bodyPr>
          <a:lstStyle/>
          <a:p>
            <a:r>
              <a:rPr lang="en-PH" sz="3500" b="1" i="1" u="none" strike="noStrike" baseline="0" dirty="0">
                <a:solidFill>
                  <a:srgbClr val="000000"/>
                </a:solidFill>
                <a:latin typeface="+mj-lt"/>
              </a:rPr>
              <a:t>Abstraction </a:t>
            </a:r>
            <a:endParaRPr lang="en-PH" sz="3500" b="0" i="0" u="none" strike="noStrike" baseline="0" dirty="0">
              <a:solidFill>
                <a:srgbClr val="000000"/>
              </a:solidFill>
              <a:latin typeface="+mj-lt"/>
            </a:endParaRPr>
          </a:p>
          <a:p>
            <a:r>
              <a:rPr lang="en-PH" sz="3500" b="0" i="0" u="none" strike="noStrike" baseline="0" dirty="0">
                <a:solidFill>
                  <a:srgbClr val="000000"/>
                </a:solidFill>
                <a:latin typeface="+mj-lt"/>
              </a:rPr>
              <a:t>[Total: 15 minutes] </a:t>
            </a:r>
          </a:p>
          <a:p>
            <a:endParaRPr lang="en-PH" sz="3500" b="0" i="0" u="none" strike="noStrike" baseline="0" dirty="0">
              <a:solidFill>
                <a:srgbClr val="000000"/>
              </a:solidFill>
              <a:latin typeface="+mj-lt"/>
            </a:endParaRPr>
          </a:p>
          <a:p>
            <a:r>
              <a:rPr lang="en-US" sz="3500" b="1" i="0" u="none" strike="noStrike" baseline="0" dirty="0">
                <a:solidFill>
                  <a:srgbClr val="000000"/>
                </a:solidFill>
                <a:latin typeface="+mj-lt"/>
              </a:rPr>
              <a:t>Say: </a:t>
            </a:r>
            <a:r>
              <a:rPr lang="en-US" sz="3500" b="0" i="0" u="none" strike="noStrike" baseline="0" dirty="0">
                <a:solidFill>
                  <a:srgbClr val="000000"/>
                </a:solidFill>
                <a:latin typeface="+mj-lt"/>
              </a:rPr>
              <a:t>ALS learners need strong documentation skills for job applications. Learner Handout 17: Record of Work Experience must be completed daily, detailing personal/professional information, activities, tasks, new skills/knowledge, and tools or equipment used. </a:t>
            </a:r>
          </a:p>
          <a:p>
            <a:endParaRPr lang="en-US" sz="3500" b="0" i="0" u="none" strike="noStrike" baseline="0" dirty="0">
              <a:solidFill>
                <a:srgbClr val="000000"/>
              </a:solidFill>
              <a:latin typeface="+mj-lt"/>
            </a:endParaRPr>
          </a:p>
          <a:p>
            <a:r>
              <a:rPr lang="en-US" sz="3500" b="0" i="0" u="none" strike="noStrike" baseline="0" dirty="0">
                <a:solidFill>
                  <a:srgbClr val="000000"/>
                </a:solidFill>
                <a:latin typeface="+mj-lt"/>
              </a:rPr>
              <a:t>Here are some additional tips for the learners on how to properly document their tasks: </a:t>
            </a:r>
          </a:p>
          <a:p>
            <a:pPr marL="457200" indent="-457200">
              <a:buFont typeface="Arial" panose="020B0604020202020204" pitchFamily="34" charset="0"/>
              <a:buChar char="•"/>
            </a:pPr>
            <a:r>
              <a:rPr lang="en-US" sz="3500" b="1" i="0" u="none" strike="noStrike" baseline="0" dirty="0">
                <a:solidFill>
                  <a:srgbClr val="000000"/>
                </a:solidFill>
                <a:latin typeface="+mj-lt"/>
              </a:rPr>
              <a:t>Gather Background Information: </a:t>
            </a:r>
            <a:r>
              <a:rPr lang="en-US" sz="3500" b="0" i="0" u="none" strike="noStrike" baseline="0" dirty="0">
                <a:solidFill>
                  <a:srgbClr val="000000"/>
                </a:solidFill>
                <a:latin typeface="+mj-lt"/>
              </a:rPr>
              <a:t>Ensure accuracy for the company name, address, sector, contact person’s name, position, and contact number. </a:t>
            </a:r>
          </a:p>
          <a:p>
            <a:pPr marL="457200" indent="-457200">
              <a:buFont typeface="Arial" panose="020B0604020202020204" pitchFamily="34" charset="0"/>
              <a:buChar char="•"/>
            </a:pPr>
            <a:r>
              <a:rPr lang="en-US" sz="3500" b="1" i="0" u="none" strike="noStrike" baseline="0" dirty="0">
                <a:solidFill>
                  <a:srgbClr val="000000"/>
                </a:solidFill>
                <a:latin typeface="+mj-lt"/>
              </a:rPr>
              <a:t>Set and Track the Schedule: </a:t>
            </a:r>
            <a:r>
              <a:rPr lang="en-US" sz="3500" b="0" i="0" u="none" strike="noStrike" baseline="0" dirty="0">
                <a:solidFill>
                  <a:srgbClr val="000000"/>
                </a:solidFill>
                <a:latin typeface="+mj-lt"/>
              </a:rPr>
              <a:t>Record daily dates, time in/out, and hours worked to easily calculate total hours. </a:t>
            </a:r>
            <a:endParaRPr lang="en-PH" sz="3500" dirty="0">
              <a:latin typeface="+mj-lt"/>
            </a:endParaRPr>
          </a:p>
        </p:txBody>
      </p:sp>
    </p:spTree>
    <p:extLst>
      <p:ext uri="{BB962C8B-B14F-4D97-AF65-F5344CB8AC3E}">
        <p14:creationId xmlns:p14="http://schemas.microsoft.com/office/powerpoint/2010/main" val="783978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3A8EBC-6E42-85F8-E937-F27F9FD1074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C12260C-9A01-9391-02FC-B4B1E964523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717E659-B331-3898-DEA3-16C88952B1D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BE75B44-A479-FD2A-C6C2-0188E49A083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C6D9D6C9-52D0-CA46-13CB-16D9C31ECF6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B593E468-3980-D0F6-263B-EDC42EA78EF5}"/>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37BAE5C-51D8-8849-F1E9-F52C91A701E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6EA75E6-20A7-4443-FFF3-B2422E3845C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7C8F6E78-0963-E9C6-3AA5-9EE4DDD97648}"/>
              </a:ext>
            </a:extLst>
          </p:cNvPr>
          <p:cNvSpPr txBox="1"/>
          <p:nvPr/>
        </p:nvSpPr>
        <p:spPr>
          <a:xfrm>
            <a:off x="1371600" y="2692849"/>
            <a:ext cx="15697199" cy="4939814"/>
          </a:xfrm>
          <a:prstGeom prst="rect">
            <a:avLst/>
          </a:prstGeom>
          <a:noFill/>
        </p:spPr>
        <p:txBody>
          <a:bodyPr wrap="square">
            <a:spAutoFit/>
          </a:bodyPr>
          <a:lstStyle/>
          <a:p>
            <a:pPr marL="285750" indent="-285750">
              <a:buFont typeface="Arial" panose="020B0604020202020204" pitchFamily="34" charset="0"/>
              <a:buChar char="•"/>
            </a:pPr>
            <a:r>
              <a:rPr lang="en-US" sz="3500" b="1" i="0" u="none" strike="noStrike" baseline="0" dirty="0">
                <a:solidFill>
                  <a:srgbClr val="000000"/>
                </a:solidFill>
                <a:latin typeface="+mj-lt"/>
              </a:rPr>
              <a:t>Document Daily Activities: </a:t>
            </a:r>
            <a:r>
              <a:rPr lang="en-US" sz="3500" b="0" i="0" u="none" strike="noStrike" baseline="0" dirty="0">
                <a:solidFill>
                  <a:srgbClr val="000000"/>
                </a:solidFill>
                <a:latin typeface="+mj-lt"/>
              </a:rPr>
              <a:t>Log tasks, tools, and equipment used with complete and accurate details at the end of each day for clarity when supervisors review. </a:t>
            </a:r>
          </a:p>
          <a:p>
            <a:pPr marL="285750" indent="-285750">
              <a:buFont typeface="Arial" panose="020B0604020202020204" pitchFamily="34" charset="0"/>
              <a:buChar char="•"/>
            </a:pPr>
            <a:r>
              <a:rPr lang="en-US" sz="3500" b="1" i="0" u="none" strike="noStrike" baseline="0" dirty="0">
                <a:solidFill>
                  <a:srgbClr val="000000"/>
                </a:solidFill>
                <a:latin typeface="+mj-lt"/>
              </a:rPr>
              <a:t>Reflect on the Day: </a:t>
            </a:r>
            <a:r>
              <a:rPr lang="en-US" sz="3500" b="0" i="0" u="none" strike="noStrike" baseline="0" dirty="0">
                <a:solidFill>
                  <a:srgbClr val="000000"/>
                </a:solidFill>
                <a:latin typeface="+mj-lt"/>
              </a:rPr>
              <a:t>Assess new knowledge/skills learned and evaluate if the job aligns with personal goals. Ask, “What new knowledge and/or skills did I learn today?” Reflection becomes easier with practice. </a:t>
            </a:r>
          </a:p>
          <a:p>
            <a:pPr marL="285750" indent="-285750">
              <a:buFont typeface="Arial" panose="020B0604020202020204" pitchFamily="34" charset="0"/>
              <a:buChar char="•"/>
            </a:pPr>
            <a:r>
              <a:rPr lang="en-US" sz="3500" b="1" i="0" u="none" strike="noStrike" baseline="0" dirty="0">
                <a:solidFill>
                  <a:srgbClr val="000000"/>
                </a:solidFill>
                <a:latin typeface="+mj-lt"/>
              </a:rPr>
              <a:t>Proofread Carefully: </a:t>
            </a:r>
            <a:r>
              <a:rPr lang="en-US" sz="3500" b="0" i="0" u="none" strike="noStrike" baseline="0" dirty="0">
                <a:solidFill>
                  <a:srgbClr val="000000"/>
                </a:solidFill>
                <a:latin typeface="+mj-lt"/>
              </a:rPr>
              <a:t>Double-check spelling and grammar before requesting a supervisor's signature. Peer proofreading is helpful. </a:t>
            </a:r>
          </a:p>
          <a:p>
            <a:pPr marL="285750" indent="-285750">
              <a:buFont typeface="Arial" panose="020B0604020202020204" pitchFamily="34" charset="0"/>
              <a:buChar char="•"/>
            </a:pPr>
            <a:r>
              <a:rPr lang="en-US" sz="3500" b="1" i="0" u="none" strike="noStrike" baseline="0" dirty="0">
                <a:solidFill>
                  <a:srgbClr val="000000"/>
                </a:solidFill>
                <a:latin typeface="+mj-lt"/>
              </a:rPr>
              <a:t>Organize and Back Up Files: </a:t>
            </a:r>
            <a:r>
              <a:rPr lang="en-US" sz="3500" b="0" i="0" u="none" strike="noStrike" baseline="0" dirty="0">
                <a:solidFill>
                  <a:srgbClr val="000000"/>
                </a:solidFill>
                <a:latin typeface="+mj-lt"/>
              </a:rPr>
              <a:t>File signed documents properly and keep digital copies for security and easy retrieval. </a:t>
            </a:r>
            <a:endParaRPr lang="en-PH" sz="3500" dirty="0">
              <a:latin typeface="+mj-lt"/>
            </a:endParaRPr>
          </a:p>
        </p:txBody>
      </p:sp>
    </p:spTree>
    <p:extLst>
      <p:ext uri="{BB962C8B-B14F-4D97-AF65-F5344CB8AC3E}">
        <p14:creationId xmlns:p14="http://schemas.microsoft.com/office/powerpoint/2010/main" val="3619570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EE347F-BB4E-F004-DAA2-E869BC940E7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DB0DC3A-4070-CDF3-633B-2D80620B1C6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5A7505D4-C726-7225-6D9D-F3BF13B2623D}"/>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6DAC35E-8762-2E90-FF3E-7560E700D512}"/>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145E36A-9C0E-81ED-B13E-420014152992}"/>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4BA29B3-88BE-B547-11C5-429233CF7AA0}"/>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2A2FD99-4D74-5F1A-E38E-BAA9647DBA3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D53A812-C0A8-B8F6-C115-FF154B0B538A}"/>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DB88C6AA-C65F-938D-777A-A752FB97BFBF}"/>
              </a:ext>
            </a:extLst>
          </p:cNvPr>
          <p:cNvSpPr txBox="1"/>
          <p:nvPr/>
        </p:nvSpPr>
        <p:spPr>
          <a:xfrm>
            <a:off x="1143000" y="2659231"/>
            <a:ext cx="5415859" cy="4939814"/>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Just like in the previous CES, please form pairs or triads. In ten minutes, fill out your graphic organizes based on today’s discussions. </a:t>
            </a:r>
            <a:endParaRPr lang="en-PH" sz="3500" dirty="0"/>
          </a:p>
        </p:txBody>
      </p:sp>
      <p:pic>
        <p:nvPicPr>
          <p:cNvPr id="10" name="Picture 9">
            <a:extLst>
              <a:ext uri="{FF2B5EF4-FFF2-40B4-BE49-F238E27FC236}">
                <a16:creationId xmlns:a16="http://schemas.microsoft.com/office/drawing/2014/main" id="{7DFAB979-1F73-AD82-8429-4AA3B4886B4F}"/>
              </a:ext>
            </a:extLst>
          </p:cNvPr>
          <p:cNvPicPr>
            <a:picLocks noChangeAspect="1"/>
          </p:cNvPicPr>
          <p:nvPr/>
        </p:nvPicPr>
        <p:blipFill>
          <a:blip r:embed="rId7"/>
          <a:srcRect t="7866"/>
          <a:stretch/>
        </p:blipFill>
        <p:spPr>
          <a:xfrm>
            <a:off x="7135170" y="2113282"/>
            <a:ext cx="10656818" cy="6380681"/>
          </a:xfrm>
          <a:prstGeom prst="rect">
            <a:avLst/>
          </a:prstGeom>
        </p:spPr>
      </p:pic>
    </p:spTree>
    <p:extLst>
      <p:ext uri="{BB962C8B-B14F-4D97-AF65-F5344CB8AC3E}">
        <p14:creationId xmlns:p14="http://schemas.microsoft.com/office/powerpoint/2010/main" val="242172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10137-3E37-9C2F-2461-4C96863080E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B39FCDD-25DD-DCD1-AFF0-CD39CBA7716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D9F33FD-CEB5-7CA1-A4AB-65642F4BBD48}"/>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21AF35CE-E1B1-53E2-E0E0-B46A0E0A0EE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336E56A4-DFAB-87E0-EB32-08CE2A6470C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76A54E6-68F1-1E4B-2AEA-E477FCA3A29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B4CDF2B-3F21-8711-8B89-DCB79EC47C6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4176C13-28E8-8A2A-99E4-7E272BC31787}"/>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11" name="TextBox 10">
            <a:extLst>
              <a:ext uri="{FF2B5EF4-FFF2-40B4-BE49-F238E27FC236}">
                <a16:creationId xmlns:a16="http://schemas.microsoft.com/office/drawing/2014/main" id="{DC3F3F99-5E04-58B2-F88C-B4C5EE9D778D}"/>
              </a:ext>
            </a:extLst>
          </p:cNvPr>
          <p:cNvSpPr txBox="1"/>
          <p:nvPr/>
        </p:nvSpPr>
        <p:spPr>
          <a:xfrm>
            <a:off x="2033886" y="2965621"/>
            <a:ext cx="13943479" cy="4401205"/>
          </a:xfrm>
          <a:prstGeom prst="rect">
            <a:avLst/>
          </a:prstGeom>
          <a:noFill/>
        </p:spPr>
        <p:txBody>
          <a:bodyPr wrap="square">
            <a:spAutoFit/>
          </a:bodyPr>
          <a:lstStyle/>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Exchange and Review: </a:t>
            </a:r>
            <a:r>
              <a:rPr lang="en-US" sz="3500" b="0" i="0" u="none" strike="noStrike" baseline="0" dirty="0">
                <a:solidFill>
                  <a:srgbClr val="000000"/>
                </a:solidFill>
                <a:latin typeface="Calibri" panose="020F0502020204030204" pitchFamily="34" charset="0"/>
              </a:rPr>
              <a:t>Pairs/triads exchange graphic organizers, review them for good practices, and note suggestions for improvement (10 mins).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Share and Discuss: </a:t>
            </a:r>
            <a:r>
              <a:rPr lang="en-US" sz="3500" b="0" i="0" u="none" strike="noStrike" baseline="0" dirty="0">
                <a:solidFill>
                  <a:srgbClr val="000000"/>
                </a:solidFill>
                <a:latin typeface="Calibri" panose="020F0502020204030204" pitchFamily="34" charset="0"/>
              </a:rPr>
              <a:t>Return organizers to original owners; up to three (3) volunteers share their outputs and feedback received. Discuss briefly if time allows. </a:t>
            </a:r>
          </a:p>
          <a:p>
            <a:pPr marL="514350" indent="-514350">
              <a:buFont typeface="+mj-lt"/>
              <a:buAutoNum type="arabicPeriod" startAt="2"/>
            </a:pPr>
            <a:r>
              <a:rPr lang="en-US" sz="3500" b="1" i="0" u="none" strike="noStrike" baseline="0" dirty="0">
                <a:solidFill>
                  <a:srgbClr val="000000"/>
                </a:solidFill>
                <a:latin typeface="Calibri" panose="020F0502020204030204" pitchFamily="34" charset="0"/>
              </a:rPr>
              <a:t>Document Takeaways: </a:t>
            </a:r>
            <a:r>
              <a:rPr lang="en-US" sz="3500" b="0" i="0" u="none" strike="noStrike" baseline="0" dirty="0">
                <a:solidFill>
                  <a:srgbClr val="000000"/>
                </a:solidFill>
                <a:latin typeface="Calibri" panose="020F0502020204030204" pitchFamily="34" charset="0"/>
              </a:rPr>
              <a:t>Encourage members to take photos or notes of key insights to apply to their own graphic organizers. </a:t>
            </a:r>
            <a:endParaRPr lang="en-PH" sz="3500" dirty="0"/>
          </a:p>
        </p:txBody>
      </p:sp>
    </p:spTree>
    <p:extLst>
      <p:ext uri="{BB962C8B-B14F-4D97-AF65-F5344CB8AC3E}">
        <p14:creationId xmlns:p14="http://schemas.microsoft.com/office/powerpoint/2010/main" val="13087794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3F4CB9-678A-4BD9-02F3-772FA93C2992}"/>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94C1501-EBFB-9A3A-53E8-DC780C55FD7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E8DDF75-1394-00CD-38B7-C663B7C69189}"/>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2EDABA3C-9553-00FD-C0C4-8BEC943D3C9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43A8BE0E-60A5-9238-12FC-025BC61A2ED8}"/>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F66A4EA8-18C6-067D-4CA9-17678A49EEC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A01D8782-2A55-1A55-8031-FB7BBC85B7CE}"/>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C03F8298-908F-CE3A-37A1-4584C66475C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FFC62014-5991-F447-11AF-2E193E8C63A1}"/>
              </a:ext>
            </a:extLst>
          </p:cNvPr>
          <p:cNvSpPr txBox="1"/>
          <p:nvPr/>
        </p:nvSpPr>
        <p:spPr>
          <a:xfrm>
            <a:off x="914400" y="1866900"/>
            <a:ext cx="16840200" cy="6017032"/>
          </a:xfrm>
          <a:prstGeom prst="rect">
            <a:avLst/>
          </a:prstGeom>
          <a:noFill/>
        </p:spPr>
        <p:txBody>
          <a:bodyPr wrap="square">
            <a:spAutoFit/>
          </a:bodyPr>
          <a:lstStyle/>
          <a:p>
            <a:r>
              <a:rPr lang="en-PH" sz="3500" b="1" i="1" u="none" strike="noStrike" baseline="0" dirty="0">
                <a:latin typeface="Calibri" panose="020F0502020204030204" pitchFamily="34" charset="0"/>
              </a:rPr>
              <a:t>Assessment Administration Tips </a:t>
            </a:r>
            <a:endParaRPr lang="en-PH" sz="3500" b="0" i="0" u="none" strike="noStrike" baseline="0" dirty="0">
              <a:latin typeface="Calibri" panose="020F0502020204030204" pitchFamily="34" charset="0"/>
            </a:endParaRPr>
          </a:p>
          <a:p>
            <a:r>
              <a:rPr lang="en-PH" sz="3500" b="0" i="0" u="none" strike="noStrike" baseline="0" dirty="0">
                <a:latin typeface="Calibri" panose="020F0502020204030204" pitchFamily="34" charset="0"/>
              </a:rPr>
              <a:t>[Total: 10 minutes] </a:t>
            </a:r>
          </a:p>
          <a:p>
            <a:endParaRPr lang="en-PH" sz="3500" b="0" i="0" u="none" strike="noStrike" baseline="0" dirty="0">
              <a:latin typeface="Calibri" panose="020F0502020204030204" pitchFamily="34" charset="0"/>
            </a:endParaRPr>
          </a:p>
          <a:p>
            <a:pPr marL="514350" indent="-514350">
              <a:buFont typeface="+mj-lt"/>
              <a:buAutoNum type="arabicPeriod"/>
            </a:pPr>
            <a:r>
              <a:rPr lang="en-US" sz="3500" b="1" i="0" u="none" strike="noStrike" baseline="0" dirty="0">
                <a:latin typeface="Calibri" panose="020F0502020204030204" pitchFamily="34" charset="0"/>
              </a:rPr>
              <a:t>End-of-Module Assessment: </a:t>
            </a:r>
            <a:r>
              <a:rPr lang="en-US" sz="3500" b="0" i="0" u="none" strike="noStrike" baseline="0" dirty="0">
                <a:latin typeface="Calibri" panose="020F0502020204030204" pitchFamily="34" charset="0"/>
              </a:rPr>
              <a:t>Have CES members complete the Module 4 assessment to gauge understanding. Discuss common errors, clarify misunderstandings, and encourage personal reflections using the reflection sheet questions. </a:t>
            </a:r>
          </a:p>
          <a:p>
            <a:pPr marL="514350" indent="-514350">
              <a:buFont typeface="+mj-lt"/>
              <a:buAutoNum type="arabicPeriod"/>
            </a:pPr>
            <a:r>
              <a:rPr lang="en-US" sz="3500" b="1" i="0" u="none" strike="noStrike" baseline="0" dirty="0">
                <a:latin typeface="Calibri" panose="020F0502020204030204" pitchFamily="34" charset="0"/>
              </a:rPr>
              <a:t>Reflection Sheets Overview: </a:t>
            </a:r>
            <a:r>
              <a:rPr lang="en-US" sz="3500" b="0" i="0" u="none" strike="noStrike" baseline="0" dirty="0">
                <a:latin typeface="Calibri" panose="020F0502020204030204" pitchFamily="34" charset="0"/>
              </a:rPr>
              <a:t>Monitor learners' confidence in completing the three reflection sheets for Sessions 7-9, offering support as needed to help them capture and process their experiences. </a:t>
            </a:r>
          </a:p>
          <a:p>
            <a:pPr marL="514350" indent="-514350">
              <a:buFont typeface="+mj-lt"/>
              <a:buAutoNum type="arabicPeriod"/>
            </a:pPr>
            <a:r>
              <a:rPr lang="en-US" sz="3500" b="1" i="0" u="none" strike="noStrike" baseline="0" dirty="0">
                <a:latin typeface="Calibri" panose="020F0502020204030204" pitchFamily="34" charset="0"/>
              </a:rPr>
              <a:t>Session 7 Reflection: </a:t>
            </a:r>
            <a:r>
              <a:rPr lang="en-US" sz="3500" b="0" i="0" u="none" strike="noStrike" baseline="0" dirty="0">
                <a:latin typeface="Calibri" panose="020F0502020204030204" pitchFamily="34" charset="0"/>
              </a:rPr>
              <a:t>Suggest learners conduct personal research (e.g., online or through networks). Remind them that success requires discipline and consistent effort. </a:t>
            </a:r>
          </a:p>
        </p:txBody>
      </p:sp>
    </p:spTree>
    <p:extLst>
      <p:ext uri="{BB962C8B-B14F-4D97-AF65-F5344CB8AC3E}">
        <p14:creationId xmlns:p14="http://schemas.microsoft.com/office/powerpoint/2010/main" val="432976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F80793-08B8-C3BA-0E05-E06B0831E9DD}"/>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99430FC-A2D5-85D5-C9BF-ACE6DD5A4F4F}"/>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BC987A3-C487-F87C-0939-63F72FAB479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800BEDE-43FA-097E-5C91-9894D5A8ABD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EDBFBAA3-92E6-958C-ACB3-B2285C81F7D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B1369F8D-5113-22A5-D02B-701D4F948C6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DA4E4D5B-0043-46A3-4D25-35084DAADED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6B55A8F4-7264-CA60-9AE1-96770BC9CDC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7056F371-C434-2FEE-9D61-2EBEE396CE00}"/>
              </a:ext>
            </a:extLst>
          </p:cNvPr>
          <p:cNvSpPr txBox="1"/>
          <p:nvPr/>
        </p:nvSpPr>
        <p:spPr>
          <a:xfrm>
            <a:off x="1371600" y="2673593"/>
            <a:ext cx="16002000" cy="4939814"/>
          </a:xfrm>
          <a:prstGeom prst="rect">
            <a:avLst/>
          </a:prstGeom>
          <a:noFill/>
        </p:spPr>
        <p:txBody>
          <a:bodyPr wrap="square">
            <a:spAutoFit/>
          </a:bodyPr>
          <a:lstStyle/>
          <a:p>
            <a:pPr marL="514350" indent="-514350">
              <a:buFont typeface="+mj-lt"/>
              <a:buAutoNum type="arabicPeriod" startAt="4"/>
            </a:pPr>
            <a:r>
              <a:rPr lang="en-US" sz="3500" b="1" i="0" u="none" strike="noStrike" baseline="0" dirty="0">
                <a:latin typeface="Calibri" panose="020F0502020204030204" pitchFamily="34" charset="0"/>
              </a:rPr>
              <a:t>Session 8 Reflection: </a:t>
            </a:r>
            <a:r>
              <a:rPr lang="en-US" sz="3500" b="0" i="0" u="none" strike="noStrike" baseline="0" dirty="0">
                <a:latin typeface="Calibri" panose="020F0502020204030204" pitchFamily="34" charset="0"/>
              </a:rPr>
              <a:t>Encourage vivid descriptions and self-review of routines to optimize habits, such as adjusting sleep or travel schedules. </a:t>
            </a:r>
          </a:p>
          <a:p>
            <a:pPr marL="514350" indent="-514350">
              <a:buFont typeface="+mj-lt"/>
              <a:buAutoNum type="arabicPeriod" startAt="4"/>
            </a:pPr>
            <a:r>
              <a:rPr lang="en-US" sz="3500" b="1" i="0" u="none" strike="noStrike" baseline="0" dirty="0">
                <a:latin typeface="Calibri" panose="020F0502020204030204" pitchFamily="34" charset="0"/>
              </a:rPr>
              <a:t>Session 9 Reflection: </a:t>
            </a:r>
            <a:r>
              <a:rPr lang="en-US" sz="3500" b="0" i="0" u="none" strike="noStrike" baseline="0" dirty="0">
                <a:latin typeface="Calibri" panose="020F0502020204030204" pitchFamily="34" charset="0"/>
              </a:rPr>
              <a:t>Promote honesty in workplace evaluations and assure learners of alternatives if current conditions are unsuitable (e.g., work culture, temperament of workers, unreasonably rigid rules). Be prepared for serious issues (e.g., bullying, discrimination, harassment) requiring private discussions or professional support. </a:t>
            </a:r>
          </a:p>
          <a:p>
            <a:pPr marL="514350" indent="-514350">
              <a:buFont typeface="+mj-lt"/>
              <a:buAutoNum type="arabicPeriod" startAt="4"/>
            </a:pPr>
            <a:r>
              <a:rPr lang="en-US" sz="3500" b="1" i="0" u="none" strike="noStrike" baseline="0" dirty="0">
                <a:latin typeface="Calibri" panose="020F0502020204030204" pitchFamily="34" charset="0"/>
              </a:rPr>
              <a:t>Feedback and Clarifications: </a:t>
            </a:r>
            <a:r>
              <a:rPr lang="en-US" sz="3500" b="0" i="0" u="none" strike="noStrike" baseline="0" dirty="0">
                <a:latin typeface="Calibri" panose="020F0502020204030204" pitchFamily="34" charset="0"/>
              </a:rPr>
              <a:t>Use the answer key to guide discussions on assessment results. Encourage learners to ask about difficult concepts and provide feedback using the Sandwich Method. </a:t>
            </a:r>
            <a:endParaRPr lang="en-PH" sz="3500" dirty="0"/>
          </a:p>
        </p:txBody>
      </p:sp>
    </p:spTree>
    <p:extLst>
      <p:ext uri="{BB962C8B-B14F-4D97-AF65-F5344CB8AC3E}">
        <p14:creationId xmlns:p14="http://schemas.microsoft.com/office/powerpoint/2010/main" val="200948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DA4B-4A2C-2DD8-286A-5FAB9994250B}"/>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913AC04-6099-3E07-606E-60357AD4E87E}"/>
              </a:ext>
            </a:extLst>
          </p:cNvPr>
          <p:cNvSpPr/>
          <p:nvPr/>
        </p:nvSpPr>
        <p:spPr>
          <a:xfrm>
            <a:off x="-799903" y="-1224668"/>
            <a:ext cx="9943903"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4" name="TextBox 4">
            <a:extLst>
              <a:ext uri="{FF2B5EF4-FFF2-40B4-BE49-F238E27FC236}">
                <a16:creationId xmlns:a16="http://schemas.microsoft.com/office/drawing/2014/main" id="{AFC5B014-94B0-B653-7CEA-055AA35DC73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sp>
        <p:nvSpPr>
          <p:cNvPr id="5" name="Freeform 5">
            <a:extLst>
              <a:ext uri="{FF2B5EF4-FFF2-40B4-BE49-F238E27FC236}">
                <a16:creationId xmlns:a16="http://schemas.microsoft.com/office/drawing/2014/main" id="{631C73A7-99E0-3D73-2740-32F39215FFE0}"/>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Google Shape;62;p14">
            <a:extLst>
              <a:ext uri="{FF2B5EF4-FFF2-40B4-BE49-F238E27FC236}">
                <a16:creationId xmlns:a16="http://schemas.microsoft.com/office/drawing/2014/main" id="{90D3C12F-4242-383C-6E87-27FAE3AE0EEA}"/>
              </a:ext>
            </a:extLst>
          </p:cNvPr>
          <p:cNvSpPr txBox="1">
            <a:spLocks noGrp="1"/>
          </p:cNvSpPr>
          <p:nvPr/>
        </p:nvSpPr>
        <p:spPr>
          <a:xfrm>
            <a:off x="1206660" y="1804876"/>
            <a:ext cx="16205040" cy="7166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Josefin Sans"/>
              <a:buChar char="●"/>
              <a:defRPr sz="1800" b="0" i="0" u="none" strike="noStrike" cap="none">
                <a:solidFill>
                  <a:schemeClr val="dk2"/>
                </a:solidFill>
                <a:latin typeface="Josefin Sans"/>
                <a:ea typeface="Josefin Sans"/>
                <a:cs typeface="Josefin Sans"/>
                <a:sym typeface="Josefin Sans"/>
              </a:defRPr>
            </a:lvl1pPr>
            <a:lvl2pPr marL="914400" marR="0" lvl="1"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3pPr>
            <a:lvl4pPr marL="1828800" marR="0" lvl="3"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5pPr>
            <a:lvl6pPr marL="2743200" marR="0" lvl="5"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9pPr>
          </a:lstStyle>
          <a:p>
            <a:r>
              <a:rPr lang="en-US" sz="3000" b="0" i="0" u="none" strike="noStrike" baseline="0" dirty="0">
                <a:solidFill>
                  <a:srgbClr val="000000"/>
                </a:solidFill>
                <a:latin typeface="+mj-lt"/>
              </a:rPr>
              <a:t>Each part follows the 4As of learning: </a:t>
            </a:r>
          </a:p>
          <a:p>
            <a:pPr lvl="1"/>
            <a:r>
              <a:rPr lang="en-US" sz="3000" b="1" i="0" u="none" strike="noStrike" baseline="0" dirty="0">
                <a:solidFill>
                  <a:srgbClr val="000000"/>
                </a:solidFill>
                <a:latin typeface="+mj-lt"/>
              </a:rPr>
              <a:t>Activity: </a:t>
            </a:r>
            <a:r>
              <a:rPr lang="en-US" sz="3000" b="0" i="0" u="none" strike="noStrike" baseline="0" dirty="0">
                <a:solidFill>
                  <a:srgbClr val="000000"/>
                </a:solidFill>
                <a:latin typeface="+mj-lt"/>
              </a:rPr>
              <a:t>Engages participants by focusing on key concepts and skills related to the Work-Based Learning materials. </a:t>
            </a:r>
          </a:p>
          <a:p>
            <a:pPr lvl="1"/>
            <a:r>
              <a:rPr lang="en-US" sz="3000" b="1" i="0" u="none" strike="noStrike" baseline="0" dirty="0">
                <a:solidFill>
                  <a:srgbClr val="000000"/>
                </a:solidFill>
                <a:latin typeface="+mj-lt"/>
              </a:rPr>
              <a:t>Analysis: </a:t>
            </a:r>
            <a:r>
              <a:rPr lang="en-US" sz="3000" b="0" i="0" u="none" strike="noStrike" baseline="0" dirty="0">
                <a:solidFill>
                  <a:srgbClr val="000000"/>
                </a:solidFill>
                <a:latin typeface="+mj-lt"/>
              </a:rPr>
              <a:t>Makes learning meaningful by connecting new information with participants’ existing knowledge. </a:t>
            </a:r>
          </a:p>
          <a:p>
            <a:pPr lvl="1"/>
            <a:r>
              <a:rPr lang="en-US" sz="3000" b="1" i="0" u="none" strike="noStrike" baseline="0" dirty="0">
                <a:solidFill>
                  <a:srgbClr val="000000"/>
                </a:solidFill>
                <a:latin typeface="+mj-lt"/>
              </a:rPr>
              <a:t>Abstraction</a:t>
            </a:r>
            <a:r>
              <a:rPr lang="en-US" sz="3000" b="0" i="0" u="none" strike="noStrike" baseline="0" dirty="0">
                <a:solidFill>
                  <a:srgbClr val="000000"/>
                </a:solidFill>
                <a:latin typeface="+mj-lt"/>
              </a:rPr>
              <a:t>: Promotes active involvement through hands-on activities, discussions, and collaboration for deeper understanding and retention. </a:t>
            </a:r>
          </a:p>
          <a:p>
            <a:pPr lvl="1"/>
            <a:r>
              <a:rPr lang="en-US" sz="3000" b="1" i="0" u="none" strike="noStrike" baseline="0" dirty="0">
                <a:solidFill>
                  <a:srgbClr val="000000"/>
                </a:solidFill>
                <a:latin typeface="+mj-lt"/>
              </a:rPr>
              <a:t>Application</a:t>
            </a:r>
            <a:r>
              <a:rPr lang="en-US" sz="3000" b="0" i="0" u="none" strike="noStrike" baseline="0" dirty="0">
                <a:solidFill>
                  <a:srgbClr val="000000"/>
                </a:solidFill>
                <a:latin typeface="+mj-lt"/>
              </a:rPr>
              <a:t>: Develops practical skills, mastery, and the ability to implement Work-Based Learning activities and assessments. </a:t>
            </a:r>
          </a:p>
          <a:p>
            <a:pPr lvl="1"/>
            <a:endParaRPr lang="en-US" sz="3000" dirty="0">
              <a:solidFill>
                <a:srgbClr val="000000"/>
              </a:solidFill>
              <a:latin typeface="+mj-lt"/>
            </a:endParaRPr>
          </a:p>
          <a:p>
            <a:pPr marL="914400" lvl="2" indent="0" algn="just">
              <a:spcBef>
                <a:spcPts val="1000"/>
              </a:spcBef>
              <a:buNone/>
            </a:pPr>
            <a:r>
              <a:rPr lang="en-US" sz="3000" b="1" dirty="0">
                <a:solidFill>
                  <a:schemeClr val="dk1"/>
                </a:solidFill>
                <a:highlight>
                  <a:srgbClr val="FFFFFF"/>
                </a:highlight>
                <a:latin typeface="+mj-lt"/>
              </a:rPr>
              <a:t>Assessment Administration Tips </a:t>
            </a:r>
            <a:r>
              <a:rPr lang="en-US" sz="3000" dirty="0">
                <a:solidFill>
                  <a:schemeClr val="dk1"/>
                </a:solidFill>
                <a:highlight>
                  <a:srgbClr val="FFFFFF"/>
                </a:highlight>
                <a:latin typeface="+mj-lt"/>
              </a:rPr>
              <a:t>are also included to provide suggestions to CES members on how to roll out the assessments and reflections found in the Work-Based Learning Facilitator's Guide. Moreover, each module starts with the </a:t>
            </a:r>
            <a:r>
              <a:rPr lang="en-US" sz="3000" b="1" dirty="0">
                <a:solidFill>
                  <a:schemeClr val="dk1"/>
                </a:solidFill>
                <a:highlight>
                  <a:srgbClr val="FFFFFF"/>
                </a:highlight>
                <a:latin typeface="+mj-lt"/>
              </a:rPr>
              <a:t>pre- and end with the post-assessment competency checklist</a:t>
            </a:r>
            <a:r>
              <a:rPr lang="en-US" sz="3000" dirty="0">
                <a:solidFill>
                  <a:schemeClr val="dk1"/>
                </a:solidFill>
                <a:highlight>
                  <a:srgbClr val="FFFFFF"/>
                </a:highlight>
                <a:latin typeface="+mj-lt"/>
              </a:rPr>
              <a:t>.</a:t>
            </a:r>
          </a:p>
          <a:p>
            <a:pPr lvl="1"/>
            <a:endParaRPr lang="en-US" sz="3000" dirty="0">
              <a:solidFill>
                <a:schemeClr val="tx1">
                  <a:lumMod val="65000"/>
                  <a:lumOff val="35000"/>
                </a:schemeClr>
              </a:solidFill>
              <a:latin typeface="+mj-lt"/>
            </a:endParaRPr>
          </a:p>
        </p:txBody>
      </p:sp>
      <p:sp>
        <p:nvSpPr>
          <p:cNvPr id="8" name="TextBox 6">
            <a:extLst>
              <a:ext uri="{FF2B5EF4-FFF2-40B4-BE49-F238E27FC236}">
                <a16:creationId xmlns:a16="http://schemas.microsoft.com/office/drawing/2014/main" id="{A12B9967-0236-BB8E-221C-9331D2ABBF98}"/>
              </a:ext>
            </a:extLst>
          </p:cNvPr>
          <p:cNvSpPr txBox="1"/>
          <p:nvPr/>
        </p:nvSpPr>
        <p:spPr>
          <a:xfrm>
            <a:off x="-4482" y="114300"/>
            <a:ext cx="7820970" cy="708335"/>
          </a:xfrm>
          <a:prstGeom prst="rect">
            <a:avLst/>
          </a:prstGeom>
        </p:spPr>
        <p:txBody>
          <a:bodyPr wrap="square" lIns="0" tIns="0" rIns="0" bIns="0" rtlCol="0" anchor="t">
            <a:spAutoFit/>
          </a:bodyPr>
          <a:lstStyle/>
          <a:p>
            <a:pPr algn="ctr">
              <a:lnSpc>
                <a:spcPts val="6299"/>
              </a:lnSpc>
            </a:pPr>
            <a:r>
              <a:rPr lang="en-US" sz="3600" b="1" dirty="0">
                <a:solidFill>
                  <a:srgbClr val="FFFFFF"/>
                </a:solidFill>
                <a:latin typeface="Century Gothic" panose="020B0502020202020204" pitchFamily="34" charset="0"/>
                <a:ea typeface="Garet ExtraBold"/>
                <a:cs typeface="Garet ExtraBold"/>
                <a:sym typeface="Garet ExtraBold"/>
              </a:rPr>
              <a:t>3. STRUCTURE OF THE CES GUIDE</a:t>
            </a:r>
          </a:p>
        </p:txBody>
      </p:sp>
      <p:sp>
        <p:nvSpPr>
          <p:cNvPr id="6" name="Freeform 2">
            <a:extLst>
              <a:ext uri="{FF2B5EF4-FFF2-40B4-BE49-F238E27FC236}">
                <a16:creationId xmlns:a16="http://schemas.microsoft.com/office/drawing/2014/main" id="{F002C6F4-5BA5-1320-B819-2727C002B089}"/>
              </a:ext>
            </a:extLst>
          </p:cNvPr>
          <p:cNvSpPr/>
          <p:nvPr/>
        </p:nvSpPr>
        <p:spPr>
          <a:xfrm flipV="1">
            <a:off x="-4482" y="7118008"/>
            <a:ext cx="2428240" cy="3168992"/>
          </a:xfrm>
          <a:custGeom>
            <a:avLst/>
            <a:gdLst/>
            <a:ahLst/>
            <a:cxnLst/>
            <a:rect l="l" t="t" r="r" b="b"/>
            <a:pathLst>
              <a:path w="2428240" h="3168992">
                <a:moveTo>
                  <a:pt x="0" y="3168992"/>
                </a:moveTo>
                <a:lnTo>
                  <a:pt x="2428240" y="3168992"/>
                </a:lnTo>
                <a:lnTo>
                  <a:pt x="2428240" y="0"/>
                </a:lnTo>
                <a:lnTo>
                  <a:pt x="0" y="0"/>
                </a:lnTo>
                <a:lnTo>
                  <a:pt x="0" y="31689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Tree>
    <p:extLst>
      <p:ext uri="{BB962C8B-B14F-4D97-AF65-F5344CB8AC3E}">
        <p14:creationId xmlns:p14="http://schemas.microsoft.com/office/powerpoint/2010/main" val="37833889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D8A0D-E1A8-46CB-E959-9C69304E51A7}"/>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5BF19E8-D98D-6EA8-E16D-561E8BF5D0B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7D8A926-356D-2C35-FE08-B6913B2D6B7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EE5A51F8-5317-BAAD-3ABA-B771B957437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8EB7C8CE-A6D5-9BA5-A2D0-78DFBCD6A5DF}"/>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31486D6A-2178-AD2F-AB8B-4B6DAE730261}"/>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2F404EF-DA7F-B5AA-9DBF-2F3FDD054C64}"/>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89C1B117-7459-6BA3-4AA3-BB354BB6DE7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4</a:t>
              </a:r>
            </a:p>
          </p:txBody>
        </p:sp>
      </p:grpSp>
      <p:sp>
        <p:nvSpPr>
          <p:cNvPr id="6" name="TextBox 5">
            <a:extLst>
              <a:ext uri="{FF2B5EF4-FFF2-40B4-BE49-F238E27FC236}">
                <a16:creationId xmlns:a16="http://schemas.microsoft.com/office/drawing/2014/main" id="{AFD88515-E8D5-803E-684B-2F4C143A9165}"/>
              </a:ext>
            </a:extLst>
          </p:cNvPr>
          <p:cNvSpPr txBox="1"/>
          <p:nvPr/>
        </p:nvSpPr>
        <p:spPr>
          <a:xfrm>
            <a:off x="1371600" y="2379492"/>
            <a:ext cx="15925800" cy="609397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Closing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Review the session objectives together with the CES members. Validate if the objectives were met.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If necessary, identify the topic and schedule for the next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Thank the CES members and congratulate them for completing the 4th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Encourage them to ponder over this reflection activity outside of the CES: </a:t>
            </a:r>
            <a:r>
              <a:rPr lang="en-US" sz="3000" b="0" i="1" u="none" strike="noStrike" baseline="0" dirty="0">
                <a:solidFill>
                  <a:srgbClr val="000000"/>
                </a:solidFill>
                <a:latin typeface="Calibri" panose="020F0502020204030204" pitchFamily="34" charset="0"/>
              </a:rPr>
              <a:t>What counts as today’s rose, thorn, and bud? </a:t>
            </a:r>
            <a:endParaRPr lang="en-US" sz="3000" b="0" i="0" u="none" strike="noStrike" baseline="0" dirty="0">
              <a:solidFill>
                <a:srgbClr val="000000"/>
              </a:solidFill>
              <a:latin typeface="Calibri" panose="020F0502020204030204" pitchFamily="34" charset="0"/>
            </a:endParaRP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Rose - a small win or accomplishment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Thorn - a challenge you faced </a:t>
            </a:r>
          </a:p>
          <a:p>
            <a:pPr marL="914400" lvl="1" indent="-457200">
              <a:buFont typeface="Arial" panose="020B0604020202020204" pitchFamily="34" charset="0"/>
              <a:buChar char="•"/>
            </a:pPr>
            <a:r>
              <a:rPr lang="en-US" sz="3000" b="0" i="0" u="none" strike="noStrike" baseline="0" dirty="0">
                <a:solidFill>
                  <a:srgbClr val="000000"/>
                </a:solidFill>
                <a:latin typeface="Calibri" panose="020F0502020204030204" pitchFamily="34" charset="0"/>
              </a:rPr>
              <a:t>Bud - something you are looking forward to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For the last CES, instruct the CES members to bring their own bio-data or curriculum vitae. </a:t>
            </a:r>
            <a:endParaRPr lang="en-PH" sz="3000" dirty="0"/>
          </a:p>
        </p:txBody>
      </p:sp>
    </p:spTree>
    <p:extLst>
      <p:ext uri="{BB962C8B-B14F-4D97-AF65-F5344CB8AC3E}">
        <p14:creationId xmlns:p14="http://schemas.microsoft.com/office/powerpoint/2010/main" val="984003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83190036-EE01-FA65-2A7A-0D3F314E54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C0CE2D3-1A48-807A-AFBF-338C6D8A818E}"/>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0F5B4A3C-F957-F912-D9BC-96A5BC425598}"/>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77CB0BAD-5B50-7C35-8DD4-8CD35651464A}"/>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6" name="Freeform 6">
            <a:extLst>
              <a:ext uri="{FF2B5EF4-FFF2-40B4-BE49-F238E27FC236}">
                <a16:creationId xmlns:a16="http://schemas.microsoft.com/office/drawing/2014/main" id="{85115ECC-FA55-FB72-2C1F-E1256AD48647}"/>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4"/>
            <a:stretch>
              <a:fillRect t="-23348" b="-23348"/>
            </a:stretch>
          </a:blipFill>
        </p:spPr>
        <p:txBody>
          <a:bodyPr/>
          <a:lstStyle/>
          <a:p>
            <a:endParaRPr lang="en-PH"/>
          </a:p>
        </p:txBody>
      </p:sp>
      <p:sp>
        <p:nvSpPr>
          <p:cNvPr id="8" name="TextBox 8">
            <a:extLst>
              <a:ext uri="{FF2B5EF4-FFF2-40B4-BE49-F238E27FC236}">
                <a16:creationId xmlns:a16="http://schemas.microsoft.com/office/drawing/2014/main" id="{491F6292-C7E3-5E56-60EE-D3882580F3C1}"/>
              </a:ext>
            </a:extLst>
          </p:cNvPr>
          <p:cNvSpPr txBox="1"/>
          <p:nvPr/>
        </p:nvSpPr>
        <p:spPr>
          <a:xfrm>
            <a:off x="405915" y="3870211"/>
            <a:ext cx="6873477" cy="1969770"/>
          </a:xfrm>
          <a:prstGeom prst="rect">
            <a:avLst/>
          </a:prstGeom>
        </p:spPr>
        <p:txBody>
          <a:bodyPr lIns="0" tIns="0" rIns="0" bIns="0" rtlCol="0" anchor="t">
            <a:spAutoFit/>
          </a:bodyPr>
          <a:lstStyle/>
          <a:p>
            <a:r>
              <a:rPr lang="en-US" sz="9600" b="1" dirty="0">
                <a:solidFill>
                  <a:srgbClr val="FFFF00"/>
                </a:solidFill>
                <a:latin typeface="Century Gothic" panose="020B0502020202020204" pitchFamily="34" charset="0"/>
                <a:ea typeface="Garet ExtraBold"/>
                <a:cs typeface="Garet ExtraBold"/>
                <a:sym typeface="Garet ExtraBold"/>
              </a:rPr>
              <a:t>MODULE 5</a:t>
            </a:r>
          </a:p>
          <a:p>
            <a:r>
              <a:rPr lang="en-PH" sz="3200" b="1" i="0" u="none" strike="noStrike" baseline="0" dirty="0">
                <a:solidFill>
                  <a:srgbClr val="FFFF00"/>
                </a:solidFill>
              </a:rPr>
              <a:t>FORWARD PLANNING </a:t>
            </a:r>
            <a:endParaRPr lang="en-PH" sz="7200" b="1" i="0" u="none" strike="noStrike" baseline="0" dirty="0">
              <a:solidFill>
                <a:srgbClr val="FFFF00"/>
              </a:solidFill>
              <a:latin typeface="Calibri" panose="020F0502020204030204" pitchFamily="34" charset="0"/>
            </a:endParaRPr>
          </a:p>
        </p:txBody>
      </p:sp>
      <p:sp>
        <p:nvSpPr>
          <p:cNvPr id="10" name="Freeform 10">
            <a:extLst>
              <a:ext uri="{FF2B5EF4-FFF2-40B4-BE49-F238E27FC236}">
                <a16:creationId xmlns:a16="http://schemas.microsoft.com/office/drawing/2014/main" id="{A7EDAD22-63AC-394A-1660-B375E4E9B14C}"/>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7" name="TextBox 6">
            <a:extLst>
              <a:ext uri="{FF2B5EF4-FFF2-40B4-BE49-F238E27FC236}">
                <a16:creationId xmlns:a16="http://schemas.microsoft.com/office/drawing/2014/main" id="{6572CF66-B666-AC99-5851-1DFEB7207906}"/>
              </a:ext>
            </a:extLst>
          </p:cNvPr>
          <p:cNvSpPr txBox="1"/>
          <p:nvPr/>
        </p:nvSpPr>
        <p:spPr>
          <a:xfrm>
            <a:off x="2020464" y="6169293"/>
            <a:ext cx="6629400" cy="2154436"/>
          </a:xfrm>
          <a:prstGeom prst="rect">
            <a:avLst/>
          </a:prstGeom>
        </p:spPr>
        <p:txBody>
          <a:bodyPr wrap="square" lIns="0" tIns="0" rIns="0" bIns="0" rtlCol="0" anchor="t">
            <a:spAutoFit/>
          </a:bodyPr>
          <a:lstStyle/>
          <a:p>
            <a:r>
              <a:rPr lang="en-US" sz="2800" b="0" i="0" u="none" strike="noStrike" baseline="0" dirty="0">
                <a:solidFill>
                  <a:schemeClr val="accent1">
                    <a:lumMod val="20000"/>
                    <a:lumOff val="80000"/>
                  </a:schemeClr>
                </a:solidFill>
                <a:latin typeface="Calibri" panose="020F0502020204030204" pitchFamily="34" charset="0"/>
              </a:rPr>
              <a:t>This CES guide module complements </a:t>
            </a:r>
            <a:r>
              <a:rPr lang="en-US" sz="2800" b="1" i="0" u="none" strike="noStrike" baseline="0" dirty="0">
                <a:solidFill>
                  <a:schemeClr val="accent1">
                    <a:lumMod val="20000"/>
                    <a:lumOff val="80000"/>
                  </a:schemeClr>
                </a:solidFill>
                <a:latin typeface="Calibri" panose="020F0502020204030204" pitchFamily="34" charset="0"/>
              </a:rPr>
              <a:t>Module 5 of the Work-Based Learning Facilitator’s Guide</a:t>
            </a:r>
            <a:r>
              <a:rPr lang="en-US" sz="2800" b="0" i="0" u="none" strike="noStrike" baseline="0" dirty="0">
                <a:solidFill>
                  <a:schemeClr val="accent1">
                    <a:lumMod val="20000"/>
                    <a:lumOff val="80000"/>
                  </a:schemeClr>
                </a:solidFill>
                <a:latin typeface="Calibri" panose="020F0502020204030204" pitchFamily="34" charset="0"/>
              </a:rPr>
              <a:t>. It tackles support for learners and possible ways forward upon completing the Work-Based Learning activities. </a:t>
            </a:r>
            <a:endParaRPr lang="en-US" sz="7200" b="1" dirty="0">
              <a:solidFill>
                <a:schemeClr val="accent1">
                  <a:lumMod val="20000"/>
                  <a:lumOff val="80000"/>
                </a:schemeClr>
              </a:solidFill>
              <a:latin typeface="Century Gothic" panose="020B0502020202020204" pitchFamily="34" charset="0"/>
              <a:ea typeface="Garet ExtraBold"/>
              <a:cs typeface="Garet ExtraBold"/>
              <a:sym typeface="Garet ExtraBold"/>
            </a:endParaRPr>
          </a:p>
        </p:txBody>
      </p:sp>
      <p:sp>
        <p:nvSpPr>
          <p:cNvPr id="9" name="Freeform 5">
            <a:extLst>
              <a:ext uri="{FF2B5EF4-FFF2-40B4-BE49-F238E27FC236}">
                <a16:creationId xmlns:a16="http://schemas.microsoft.com/office/drawing/2014/main" id="{C175D521-E51D-166B-9876-77ACA7E78639}"/>
              </a:ext>
            </a:extLst>
          </p:cNvPr>
          <p:cNvSpPr/>
          <p:nvPr/>
        </p:nvSpPr>
        <p:spPr>
          <a:xfrm flipV="1">
            <a:off x="-685800" y="57784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5" name="TextBox 7">
            <a:extLst>
              <a:ext uri="{FF2B5EF4-FFF2-40B4-BE49-F238E27FC236}">
                <a16:creationId xmlns:a16="http://schemas.microsoft.com/office/drawing/2014/main" id="{2EE31099-1D35-1864-5E6B-64B292E51D9F}"/>
              </a:ext>
            </a:extLst>
          </p:cNvPr>
          <p:cNvSpPr txBox="1"/>
          <p:nvPr/>
        </p:nvSpPr>
        <p:spPr>
          <a:xfrm>
            <a:off x="437292" y="1943100"/>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36707241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7FF56A-122E-A0D2-1DA5-1058468ACA9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A83C407-7EA3-E5DD-44F0-6E94EEB9E33E}"/>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8F2F64BE-6FC4-96F6-3C39-34CD20498AE4}"/>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D1EC995-97D4-71DB-6CE8-DD1BFFFA2D4A}"/>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503547BB-02B0-5729-1C46-10D1AAE2E932}"/>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1E73007-5B06-1844-1E73-F9D13BA5881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9103408-C76D-6620-FD76-3D66EF11A8F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A649570F-76BA-CBE2-9D3E-66015E1CBFFE}"/>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pic>
        <p:nvPicPr>
          <p:cNvPr id="6" name="Picture 5">
            <a:extLst>
              <a:ext uri="{FF2B5EF4-FFF2-40B4-BE49-F238E27FC236}">
                <a16:creationId xmlns:a16="http://schemas.microsoft.com/office/drawing/2014/main" id="{0DBE456A-40D0-D3B5-217B-9BAE240888FD}"/>
              </a:ext>
            </a:extLst>
          </p:cNvPr>
          <p:cNvPicPr>
            <a:picLocks noChangeAspect="1"/>
          </p:cNvPicPr>
          <p:nvPr/>
        </p:nvPicPr>
        <p:blipFill>
          <a:blip r:embed="rId7"/>
          <a:stretch>
            <a:fillRect/>
          </a:stretch>
        </p:blipFill>
        <p:spPr>
          <a:xfrm>
            <a:off x="1487337" y="2489163"/>
            <a:ext cx="14959014" cy="5308674"/>
          </a:xfrm>
          <a:prstGeom prst="rect">
            <a:avLst/>
          </a:prstGeom>
        </p:spPr>
      </p:pic>
    </p:spTree>
    <p:extLst>
      <p:ext uri="{BB962C8B-B14F-4D97-AF65-F5344CB8AC3E}">
        <p14:creationId xmlns:p14="http://schemas.microsoft.com/office/powerpoint/2010/main" val="2736250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C677A2-C62A-41F7-90A4-0AFF788FAB5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0D49DC4-3CB0-F7E0-8B8E-209190C73A4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9591971-C155-D8C0-B756-5BFD6BFCCCC4}"/>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8EE612C-55E7-0107-29C6-7DF2394EECB1}"/>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3084A262-453C-97AB-B1C9-45704873A789}"/>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A36AC8C3-9CCE-2277-4A04-E469C32847E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FC9619AC-3B28-7084-B28E-386389D12B9F}"/>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A7E70B89-F5F1-909E-B3F0-5D5951DE94D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AD6AE045-39FF-04A6-9FC0-73497A569E38}"/>
              </a:ext>
            </a:extLst>
          </p:cNvPr>
          <p:cNvSpPr txBox="1"/>
          <p:nvPr/>
        </p:nvSpPr>
        <p:spPr>
          <a:xfrm>
            <a:off x="1600200" y="2566652"/>
            <a:ext cx="14859000" cy="5478423"/>
          </a:xfrm>
          <a:prstGeom prst="rect">
            <a:avLst/>
          </a:prstGeom>
          <a:noFill/>
        </p:spPr>
        <p:txBody>
          <a:bodyPr wrap="square">
            <a:spAutoFit/>
          </a:bodyPr>
          <a:lstStyle/>
          <a:p>
            <a:r>
              <a:rPr lang="en-PH" sz="3500" b="1" i="0" u="none" strike="noStrike" baseline="0" dirty="0">
                <a:solidFill>
                  <a:srgbClr val="000000"/>
                </a:solidFill>
                <a:latin typeface="Calibri" panose="020F0502020204030204" pitchFamily="34" charset="0"/>
              </a:rPr>
              <a:t>Session Prerequisites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It is ideal that the CES members have already read or browsed relevant sections of the Facilitator’s Guide prior to this CES, particularly: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1: Debriefing Work Experience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Activity 3: Reflecting on Work-Based Learning </a:t>
            </a:r>
          </a:p>
          <a:p>
            <a:pPr marL="457200" indent="-457200">
              <a:buFont typeface="Arial" panose="020B0604020202020204" pitchFamily="34" charset="0"/>
              <a:buChar char="•"/>
            </a:pPr>
            <a:r>
              <a:rPr lang="en-PH" sz="3500" b="0" i="0" u="none" strike="noStrike" baseline="0" dirty="0">
                <a:solidFill>
                  <a:srgbClr val="000000"/>
                </a:solidFill>
                <a:latin typeface="Calibri" panose="020F0502020204030204" pitchFamily="34" charset="0"/>
              </a:rPr>
              <a:t>Activity 4: Forward Planning </a:t>
            </a:r>
          </a:p>
          <a:p>
            <a:pPr marL="457200"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Learner Handout 18: My Career Growth Action Plan </a:t>
            </a:r>
          </a:p>
          <a:p>
            <a:endParaRPr lang="en-US" sz="3500" b="0" i="0" u="none" strike="noStrike" baseline="0" dirty="0">
              <a:solidFill>
                <a:srgbClr val="000000"/>
              </a:solidFill>
              <a:latin typeface="Calibri" panose="020F0502020204030204" pitchFamily="34" charset="0"/>
            </a:endParaRPr>
          </a:p>
          <a:p>
            <a:r>
              <a:rPr lang="en-PH" sz="3500" b="1" i="0" u="none" strike="noStrike" baseline="0" dirty="0">
                <a:solidFill>
                  <a:srgbClr val="000000"/>
                </a:solidFill>
                <a:latin typeface="Calibri" panose="020F0502020204030204" pitchFamily="34" charset="0"/>
              </a:rPr>
              <a:t>Duration </a:t>
            </a:r>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The entire session requires approximately two (2) hours. </a:t>
            </a:r>
            <a:endParaRPr lang="en-PH" sz="3500" dirty="0"/>
          </a:p>
        </p:txBody>
      </p:sp>
    </p:spTree>
    <p:extLst>
      <p:ext uri="{BB962C8B-B14F-4D97-AF65-F5344CB8AC3E}">
        <p14:creationId xmlns:p14="http://schemas.microsoft.com/office/powerpoint/2010/main" val="13322042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8E147D-1EC0-5BF0-9B1D-3E383666089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BF8B9B9-9EBA-19E0-E4F1-FD0DCEFA9DD9}"/>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DAA13AA-47C0-47C5-D457-CDC2FDE9548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71D90E6A-E0DF-7047-1065-3EAD940B1BC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F973692C-77F8-101A-6907-B08B006821EB}"/>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5F92B46D-64CE-C26E-EDD9-7D58785A37E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8DB0B7D7-E322-DBB3-A132-78E43642A5E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0401831-6D77-0B20-3651-0EB761190A5D}"/>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7ADFCF1F-5EB2-A474-8A50-06D2F8CE3533}"/>
              </a:ext>
            </a:extLst>
          </p:cNvPr>
          <p:cNvSpPr txBox="1"/>
          <p:nvPr/>
        </p:nvSpPr>
        <p:spPr>
          <a:xfrm>
            <a:off x="1447800" y="2000144"/>
            <a:ext cx="14976536" cy="7017306"/>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Preliminaries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5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Accomplish the Pre-CES Competency Assessment Checklist (Annex A).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Provide an overview of the CES.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Go through the session objectives. </a:t>
            </a:r>
          </a:p>
          <a:p>
            <a:endParaRPr lang="en-US" sz="3000" b="0" i="0" u="none" strike="noStrike" baseline="0" dirty="0">
              <a:solidFill>
                <a:srgbClr val="000000"/>
              </a:solidFill>
              <a:latin typeface="Calibri" panose="020F0502020204030204" pitchFamily="34" charset="0"/>
            </a:endParaRPr>
          </a:p>
          <a:p>
            <a:r>
              <a:rPr lang="en-PH" sz="3000" b="1" i="1" u="none" strike="noStrike" baseline="0" dirty="0">
                <a:solidFill>
                  <a:srgbClr val="000000"/>
                </a:solidFill>
                <a:latin typeface="Calibri" panose="020F0502020204030204" pitchFamily="34" charset="0"/>
              </a:rPr>
              <a:t>Priming Activity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Ask the CES members to: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Reflect on their current professional and/or personal situation.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Visualize what they aim to accomplish (goals) in three years’ time.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Write 1-3 goals on a sheet of paper. </a:t>
            </a:r>
          </a:p>
          <a:p>
            <a:pPr marL="514350" indent="-514350">
              <a:buFont typeface="+mj-lt"/>
              <a:buAutoNum type="arabicPeriod"/>
            </a:pPr>
            <a:r>
              <a:rPr lang="en-US" sz="3000" b="0" i="0" u="none" strike="noStrike" baseline="0" dirty="0">
                <a:solidFill>
                  <a:srgbClr val="000000"/>
                </a:solidFill>
                <a:latin typeface="Calibri" panose="020F0502020204030204" pitchFamily="34" charset="0"/>
              </a:rPr>
              <a:t>Form four (4) groups and share the identified goals within the small groups. </a:t>
            </a:r>
            <a:endParaRPr lang="en-PH" sz="3000" dirty="0"/>
          </a:p>
        </p:txBody>
      </p:sp>
    </p:spTree>
    <p:extLst>
      <p:ext uri="{BB962C8B-B14F-4D97-AF65-F5344CB8AC3E}">
        <p14:creationId xmlns:p14="http://schemas.microsoft.com/office/powerpoint/2010/main" val="846966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CBE4D8-BD88-1F7A-9FF2-A752C1A7C2A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F70F2A79-E589-1BEC-D72F-197330716014}"/>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DFCE117-D8A4-0D95-7DA4-4080A058AFF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6C4D69BA-07D4-ECC1-7321-EA47A511437F}"/>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76A2F581-81A9-DE52-74B5-E17D45AE3730}"/>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0A4C8F53-6215-7293-576A-5A356679B2F2}"/>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9D6DC06D-B3E5-FB38-E421-2530BA872181}"/>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2869E8DA-30A5-825F-CD96-47E899EF91E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BC287D23-87A2-E477-FC17-2CF70A0AD8A5}"/>
              </a:ext>
            </a:extLst>
          </p:cNvPr>
          <p:cNvSpPr txBox="1"/>
          <p:nvPr/>
        </p:nvSpPr>
        <p:spPr>
          <a:xfrm>
            <a:off x="1371600" y="2413581"/>
            <a:ext cx="16078200" cy="6017032"/>
          </a:xfrm>
          <a:prstGeom prst="rect">
            <a:avLst/>
          </a:prstGeom>
          <a:noFill/>
        </p:spPr>
        <p:txBody>
          <a:bodyPr wrap="square">
            <a:spAutoFit/>
          </a:bodyPr>
          <a:lstStyle/>
          <a:p>
            <a:r>
              <a:rPr lang="en-PH" sz="3500" b="1" i="1" u="none" strike="noStrike" baseline="0" dirty="0">
                <a:latin typeface="Calibri" panose="020F0502020204030204" pitchFamily="34" charset="0"/>
              </a:rPr>
              <a:t>Main Activity </a:t>
            </a:r>
            <a:endParaRPr lang="en-PH" sz="3500" b="0" i="0" u="none" strike="noStrike" baseline="0" dirty="0">
              <a:latin typeface="Calibri" panose="020F0502020204030204" pitchFamily="34" charset="0"/>
            </a:endParaRPr>
          </a:p>
          <a:p>
            <a:r>
              <a:rPr lang="en-PH" sz="3500" b="0" i="0" u="none" strike="noStrike" baseline="0" dirty="0">
                <a:latin typeface="Calibri" panose="020F0502020204030204" pitchFamily="34" charset="0"/>
              </a:rPr>
              <a:t>[Total: 10 minutes]</a:t>
            </a:r>
          </a:p>
          <a:p>
            <a:endParaRPr lang="en-PH" sz="3500" b="0" i="0" u="none" strike="noStrike" baseline="0" dirty="0">
              <a:latin typeface="Calibri" panose="020F0502020204030204" pitchFamily="34" charset="0"/>
            </a:endParaRPr>
          </a:p>
          <a:p>
            <a:pPr marL="514350" indent="-514350">
              <a:buFont typeface="+mj-lt"/>
              <a:buAutoNum type="arabicPeriod"/>
            </a:pPr>
            <a:r>
              <a:rPr lang="en-US" sz="3500" b="0" i="0" u="none" strike="noStrike" baseline="0" dirty="0">
                <a:latin typeface="Calibri" panose="020F0502020204030204" pitchFamily="34" charset="0"/>
              </a:rPr>
              <a:t>Ask the CES members to return to their small groups. Each group will be assigned one of the 4 materials in Module 5 – Session 10 in the Facilitator’s Guide, specifically: </a:t>
            </a:r>
          </a:p>
          <a:p>
            <a:pPr marL="914400" lvl="1" indent="-457200">
              <a:buFont typeface="Arial" panose="020B0604020202020204" pitchFamily="34" charset="0"/>
              <a:buChar char="•"/>
            </a:pPr>
            <a:r>
              <a:rPr lang="en-US" sz="3500" b="0" i="0" u="none" strike="noStrike" baseline="0" dirty="0">
                <a:latin typeface="Calibri" panose="020F0502020204030204" pitchFamily="34" charset="0"/>
              </a:rPr>
              <a:t>Activity 1: Debriefing Work Experience </a:t>
            </a:r>
          </a:p>
          <a:p>
            <a:pPr marL="914400" lvl="1" indent="-457200">
              <a:buFont typeface="Arial" panose="020B0604020202020204" pitchFamily="34" charset="0"/>
              <a:buChar char="•"/>
            </a:pPr>
            <a:r>
              <a:rPr lang="en-US" sz="3500" b="0" i="0" u="none" strike="noStrike" baseline="0" dirty="0">
                <a:latin typeface="Calibri" panose="020F0502020204030204" pitchFamily="34" charset="0"/>
              </a:rPr>
              <a:t>Activity 3: Reflecting on Work-Based Learning </a:t>
            </a:r>
          </a:p>
          <a:p>
            <a:pPr marL="914400" lvl="1" indent="-457200">
              <a:buFont typeface="Arial" panose="020B0604020202020204" pitchFamily="34" charset="0"/>
              <a:buChar char="•"/>
            </a:pPr>
            <a:r>
              <a:rPr lang="en-PH" sz="3500" b="0" i="0" u="none" strike="noStrike" baseline="0" dirty="0">
                <a:latin typeface="Calibri" panose="020F0502020204030204" pitchFamily="34" charset="0"/>
              </a:rPr>
              <a:t>Activity 4: Forward Planning </a:t>
            </a:r>
          </a:p>
          <a:p>
            <a:pPr marL="914400" lvl="1" indent="-457200">
              <a:buFont typeface="Arial" panose="020B0604020202020204" pitchFamily="34" charset="0"/>
              <a:buChar char="•"/>
            </a:pPr>
            <a:r>
              <a:rPr lang="en-US" sz="3500" b="0" i="0" u="none" strike="noStrike" baseline="0" dirty="0">
                <a:latin typeface="Calibri" panose="020F0502020204030204" pitchFamily="34" charset="0"/>
              </a:rPr>
              <a:t>Learner Handout 18: My Career Growth Action Plan </a:t>
            </a:r>
          </a:p>
          <a:p>
            <a:pPr marL="514350" indent="-514350">
              <a:buFont typeface="+mj-lt"/>
              <a:buAutoNum type="arabicPeriod"/>
            </a:pPr>
            <a:r>
              <a:rPr lang="en-US" sz="3500" b="0" i="0" u="none" strike="noStrike" baseline="0" dirty="0">
                <a:latin typeface="Calibri" panose="020F0502020204030204" pitchFamily="34" charset="0"/>
              </a:rPr>
              <a:t>Give the CES members 10 minutes to go through their assigned section, paying close attention to the activity objectives and indicated steps. </a:t>
            </a:r>
            <a:endParaRPr lang="en-PH" sz="3500" dirty="0"/>
          </a:p>
        </p:txBody>
      </p:sp>
    </p:spTree>
    <p:extLst>
      <p:ext uri="{BB962C8B-B14F-4D97-AF65-F5344CB8AC3E}">
        <p14:creationId xmlns:p14="http://schemas.microsoft.com/office/powerpoint/2010/main" val="4082642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5F9831-EFE6-F75E-FA7C-CF572E55AF4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AAFC668-F5B9-0956-AB8C-65F47BEA64E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41519D2-B59C-8023-94D0-3B35B5C4F175}"/>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913EDEEC-DDAC-B248-0050-E8605E1EA8B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6D494EC7-2BD2-AC36-9FA8-C0CBFEF1D63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1BDD9ACB-1EEA-4B77-D5E4-50F27C9C801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1D674685-92E1-D0CE-F824-55B0EC1103EB}"/>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91EDB4C8-8CDC-CECA-E0E8-8097F7644E56}"/>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6A514086-CA13-CAC3-56DC-E5CAF9A83B59}"/>
              </a:ext>
            </a:extLst>
          </p:cNvPr>
          <p:cNvSpPr txBox="1"/>
          <p:nvPr/>
        </p:nvSpPr>
        <p:spPr>
          <a:xfrm>
            <a:off x="1143000" y="1774960"/>
            <a:ext cx="16230600" cy="6017032"/>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Analysis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Ask the CES members to summarize and present the key takeaways focusing on the most essential parts (5 minutes per group).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After the discussion, ask the following: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What insights can you share about goal setting from the priming activity?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Why is goal setting an important skill that ALS learners should practice as part of their career life journey?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If you were a learner, would you find the Module 5 materials easy to understand, appreciate, and complete? What improvements are necessary, if any? </a:t>
            </a:r>
          </a:p>
        </p:txBody>
      </p:sp>
    </p:spTree>
    <p:extLst>
      <p:ext uri="{BB962C8B-B14F-4D97-AF65-F5344CB8AC3E}">
        <p14:creationId xmlns:p14="http://schemas.microsoft.com/office/powerpoint/2010/main" val="16188222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B97588-C38F-9E1D-A938-6B0D0D2F21E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972DF169-0D37-36BF-3B34-0C21C6ECBE91}"/>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6BBCCF93-9EEB-AD0F-00DF-3905D3C4C286}"/>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DE4F0A3-650A-C5FE-0016-DBB57AB9C7F8}"/>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1C78308C-4D6C-E1B1-E411-1A32C1DD9E91}"/>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2299BD0F-1127-4E07-FC70-47701927DE30}"/>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FB448D80-9885-B4C7-115C-8E8856CBD1FA}"/>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0F4260D2-7B43-F273-A3F0-B3B27B63706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07A765F6-5672-14B6-BAE7-EF3F742AADE7}"/>
              </a:ext>
            </a:extLst>
          </p:cNvPr>
          <p:cNvSpPr txBox="1"/>
          <p:nvPr/>
        </p:nvSpPr>
        <p:spPr>
          <a:xfrm>
            <a:off x="1028700" y="2628900"/>
            <a:ext cx="16230600" cy="3323987"/>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Synthesize the groups’ insights and answers before wrapping up the discussion. </a:t>
            </a:r>
          </a:p>
          <a:p>
            <a:pPr marL="514350" indent="-514350">
              <a:buFont typeface="+mj-lt"/>
              <a:buAutoNum type="arabicPeriod" startAt="3"/>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Endings can leave individuals feeling uncertain about their next steps. After completing their work experience, learners need guidance on moving forward, which is the focus of Module 5. Facilitators should also develop skills to nurture career growth. Next, engage in an application exercise tailored to professional needs—please prepare your curriculum vitae or bio-data. </a:t>
            </a:r>
            <a:endParaRPr lang="en-PH" sz="3500" dirty="0"/>
          </a:p>
        </p:txBody>
      </p:sp>
    </p:spTree>
    <p:extLst>
      <p:ext uri="{BB962C8B-B14F-4D97-AF65-F5344CB8AC3E}">
        <p14:creationId xmlns:p14="http://schemas.microsoft.com/office/powerpoint/2010/main" val="2140521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D18ED1-37C7-44E6-68CD-F3B01BE1072E}"/>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3BF730D-07B1-7728-DB43-FD0428E45E47}"/>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09611381-675B-591E-9532-C1E7766D417D}"/>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4DD981C-C0A6-5EFF-9222-B1218D12432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81ABF4F4-B455-CC4A-CB13-F26C3EFE318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F6808132-2DAC-D520-A6C8-10B13BBB461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48B00BC7-C257-83D3-B292-EF288D03303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9CCB00C6-B48A-BBF7-ECA4-6EE9ADA48563}"/>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10" name="TextBox 9">
            <a:extLst>
              <a:ext uri="{FF2B5EF4-FFF2-40B4-BE49-F238E27FC236}">
                <a16:creationId xmlns:a16="http://schemas.microsoft.com/office/drawing/2014/main" id="{12C50893-EBBD-B9BC-5631-854E51DF21B1}"/>
              </a:ext>
            </a:extLst>
          </p:cNvPr>
          <p:cNvSpPr txBox="1"/>
          <p:nvPr/>
        </p:nvSpPr>
        <p:spPr>
          <a:xfrm>
            <a:off x="1219200" y="2771842"/>
            <a:ext cx="16535400" cy="4401205"/>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Abstraction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30 minutes] </a:t>
            </a:r>
          </a:p>
          <a:p>
            <a:endParaRPr lang="en-PH" sz="3500" b="0" i="0" u="none" strike="noStrike" baseline="0" dirty="0">
              <a:solidFill>
                <a:srgbClr val="000000"/>
              </a:solidFill>
              <a:latin typeface="Calibri" panose="020F0502020204030204" pitchFamily="34" charset="0"/>
            </a:endParaRPr>
          </a:p>
          <a:p>
            <a:r>
              <a:rPr lang="en-US" sz="3500" b="0" i="0" u="none" strike="noStrike" baseline="0" dirty="0">
                <a:solidFill>
                  <a:srgbClr val="000000"/>
                </a:solidFill>
                <a:latin typeface="Calibri" panose="020F0502020204030204" pitchFamily="34" charset="0"/>
              </a:rPr>
              <a:t>Ask the CES members to do the following: </a:t>
            </a:r>
          </a:p>
          <a:p>
            <a:pPr marL="514350" indent="-514350">
              <a:buFont typeface="+mj-lt"/>
              <a:buAutoNum type="arabicPeriod"/>
            </a:pPr>
            <a:r>
              <a:rPr lang="en-US" sz="3500" b="0" i="0" u="none" strike="noStrike" baseline="0" dirty="0">
                <a:solidFill>
                  <a:srgbClr val="000000"/>
                </a:solidFill>
                <a:latin typeface="Calibri" panose="020F0502020204030204" pitchFamily="34" charset="0"/>
              </a:rPr>
              <a:t>Bring out their CVs/bio-data and carefully go through the items written.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Optional: </a:t>
            </a:r>
            <a:r>
              <a:rPr lang="en-US" sz="3500" b="0" i="0" u="none" strike="noStrike" baseline="0" dirty="0">
                <a:solidFill>
                  <a:srgbClr val="000000"/>
                </a:solidFill>
                <a:latin typeface="Calibri" panose="020F0502020204030204" pitchFamily="34" charset="0"/>
              </a:rPr>
              <a:t>Watch this video on writing a CV: </a:t>
            </a:r>
            <a:r>
              <a:rPr lang="en-US" sz="3500" b="0" i="1" u="none" strike="noStrike" baseline="0" dirty="0">
                <a:solidFill>
                  <a:srgbClr val="000000"/>
                </a:solidFill>
                <a:latin typeface="Calibri" panose="020F0502020204030204" pitchFamily="34" charset="0"/>
              </a:rPr>
              <a:t>How to Write a CV for a Job Application: Step by Step Guide | Indeed Career Tips </a:t>
            </a:r>
            <a:r>
              <a:rPr lang="en-US" sz="3500" b="0" i="0" u="none" strike="noStrike" baseline="0" dirty="0">
                <a:solidFill>
                  <a:srgbClr val="000000"/>
                </a:solidFill>
                <a:latin typeface="Calibri" panose="020F0502020204030204" pitchFamily="34" charset="0"/>
              </a:rPr>
              <a:t>(Link: </a:t>
            </a:r>
            <a:r>
              <a:rPr lang="en-US" sz="3500" b="0" i="0" u="none" strike="noStrike" baseline="0" dirty="0">
                <a:solidFill>
                  <a:srgbClr val="0462C1"/>
                </a:solidFill>
                <a:latin typeface="Calibri" panose="020F0502020204030204" pitchFamily="34" charset="0"/>
                <a:hlinkClick r:id="rId7"/>
              </a:rPr>
              <a:t>https://youtu.be</a:t>
            </a:r>
            <a:r>
              <a:rPr lang="en-US" sz="3500" b="0" i="0" u="none" strike="noStrike" baseline="0">
                <a:solidFill>
                  <a:srgbClr val="0462C1"/>
                </a:solidFill>
                <a:latin typeface="Calibri" panose="020F0502020204030204" pitchFamily="34" charset="0"/>
                <a:hlinkClick r:id="rId7"/>
              </a:rPr>
              <a:t>/QhYvD0RGCHc</a:t>
            </a:r>
            <a:r>
              <a:rPr lang="en-US" sz="3500" b="0" i="0" u="none" strike="noStrike" baseline="0">
                <a:solidFill>
                  <a:srgbClr val="000000"/>
                </a:solidFill>
                <a:latin typeface="Calibri" panose="020F0502020204030204" pitchFamily="34" charset="0"/>
              </a:rPr>
              <a:t>) </a:t>
            </a:r>
            <a:endParaRPr lang="en-US" sz="3500" b="0" i="0" u="none" strike="noStrike" baseline="0" dirty="0">
              <a:solidFill>
                <a:srgbClr val="000000"/>
              </a:solidFill>
              <a:latin typeface="Calibri" panose="020F0502020204030204" pitchFamily="34" charset="0"/>
            </a:endParaRPr>
          </a:p>
          <a:p>
            <a:endParaRPr lang="en-PH" sz="3500" dirty="0"/>
          </a:p>
        </p:txBody>
      </p:sp>
    </p:spTree>
    <p:extLst>
      <p:ext uri="{BB962C8B-B14F-4D97-AF65-F5344CB8AC3E}">
        <p14:creationId xmlns:p14="http://schemas.microsoft.com/office/powerpoint/2010/main" val="1400934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7366C-003C-C567-72B8-E6A3C44C409B}"/>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6D536AB-1A81-A215-69ED-AD97336EE5A3}"/>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7C12DDAD-7469-9F4A-BC8F-53C150C89262}"/>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CD9E356B-9EC8-3C70-F114-3BC6EE86E23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464E22E2-539A-79E6-07C6-CFF1029160BD}"/>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73B891D0-96E5-77A8-FCB4-7A0A28D4FBEC}"/>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CED2914A-E18F-6F3D-6AFE-90439FE83859}"/>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BA4C95F-4B35-2DC6-8B27-00424DA2E205}"/>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10" name="TextBox 9">
            <a:extLst>
              <a:ext uri="{FF2B5EF4-FFF2-40B4-BE49-F238E27FC236}">
                <a16:creationId xmlns:a16="http://schemas.microsoft.com/office/drawing/2014/main" id="{23D8A1C5-A36D-E7D3-8826-76E0C4A2ABEF}"/>
              </a:ext>
            </a:extLst>
          </p:cNvPr>
          <p:cNvSpPr txBox="1"/>
          <p:nvPr/>
        </p:nvSpPr>
        <p:spPr>
          <a:xfrm>
            <a:off x="1828800" y="2230976"/>
            <a:ext cx="15163800" cy="6555641"/>
          </a:xfrm>
          <a:prstGeom prst="rect">
            <a:avLst/>
          </a:prstGeom>
          <a:noFill/>
        </p:spPr>
        <p:txBody>
          <a:bodyPr wrap="square">
            <a:spAutoFit/>
          </a:bodyPr>
          <a:lstStyle/>
          <a:p>
            <a:pPr marL="514350" indent="-514350">
              <a:buFont typeface="+mj-lt"/>
              <a:buAutoNum type="arabicPeriod" startAt="3"/>
            </a:pPr>
            <a:r>
              <a:rPr lang="en-US" sz="3500" b="0" i="0" u="none" strike="noStrike" baseline="0" dirty="0">
                <a:solidFill>
                  <a:srgbClr val="000000"/>
                </a:solidFill>
                <a:latin typeface="Calibri" panose="020F0502020204030204" pitchFamily="34" charset="0"/>
              </a:rPr>
              <a:t>Have them check if their individual CV/bio-data has the following parts: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Correct and updated contact information (e.g., email address, phone number)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Academic history from high school to undergraduate/graduate level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Professional experiences such as workplaces and organizations wherein they took on both paid and voluntary work; highlight any major contributions to these workplaces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Qualifications and skills, both soft and hard/technical skills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Awards and honors (if applicable)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Publications and presentations (if applicable) </a:t>
            </a:r>
          </a:p>
          <a:p>
            <a:pPr marL="914400" lvl="1" indent="-457200">
              <a:buFont typeface="Arial" panose="020B0604020202020204" pitchFamily="34" charset="0"/>
              <a:buChar char="•"/>
            </a:pPr>
            <a:r>
              <a:rPr lang="en-PH" sz="3500" b="0" i="0" u="none" strike="noStrike" baseline="0" dirty="0">
                <a:solidFill>
                  <a:srgbClr val="000000"/>
                </a:solidFill>
                <a:latin typeface="Calibri" panose="020F0502020204030204" pitchFamily="34" charset="0"/>
              </a:rPr>
              <a:t>Professional associations (if applicable)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Grants and scholarships (if applicable) </a:t>
            </a:r>
          </a:p>
          <a:p>
            <a:pPr marL="914400" lvl="1" indent="-457200">
              <a:buFont typeface="Arial" panose="020B0604020202020204" pitchFamily="34" charset="0"/>
              <a:buChar char="•"/>
            </a:pPr>
            <a:r>
              <a:rPr lang="en-US" sz="3500" b="0" i="0" u="none" strike="noStrike" baseline="0" dirty="0">
                <a:solidFill>
                  <a:srgbClr val="000000"/>
                </a:solidFill>
                <a:latin typeface="Calibri" panose="020F0502020204030204" pitchFamily="34" charset="0"/>
              </a:rPr>
              <a:t>Licenses and certificates (if applicable) </a:t>
            </a:r>
            <a:endParaRPr lang="en-PH" sz="3500" dirty="0"/>
          </a:p>
        </p:txBody>
      </p:sp>
    </p:spTree>
    <p:extLst>
      <p:ext uri="{BB962C8B-B14F-4D97-AF65-F5344CB8AC3E}">
        <p14:creationId xmlns:p14="http://schemas.microsoft.com/office/powerpoint/2010/main" val="8572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a:extLst>
            <a:ext uri="{FF2B5EF4-FFF2-40B4-BE49-F238E27FC236}">
              <a16:creationId xmlns:a16="http://schemas.microsoft.com/office/drawing/2014/main" id="{8DF5B67B-CD3F-059C-FC40-45DAEBFED8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EC7B75-BBD1-2FB6-6F19-36959889A182}"/>
              </a:ext>
            </a:extLst>
          </p:cNvPr>
          <p:cNvGrpSpPr/>
          <p:nvPr/>
        </p:nvGrpSpPr>
        <p:grpSpPr>
          <a:xfrm>
            <a:off x="7600744" y="1423833"/>
            <a:ext cx="11830256" cy="8872692"/>
            <a:chOff x="0" y="0"/>
            <a:chExt cx="812800" cy="609600"/>
          </a:xfrm>
        </p:grpSpPr>
        <p:sp>
          <p:nvSpPr>
            <p:cNvPr id="3" name="Freeform 3">
              <a:extLst>
                <a:ext uri="{FF2B5EF4-FFF2-40B4-BE49-F238E27FC236}">
                  <a16:creationId xmlns:a16="http://schemas.microsoft.com/office/drawing/2014/main" id="{C6A7A3F6-88E9-7F8F-6EDC-1E1C526C7872}"/>
                </a:ext>
              </a:extLst>
            </p:cNvPr>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blipFill>
              <a:blip r:embed="rId2"/>
              <a:stretch>
                <a:fillRect l="-6198" r="-6198"/>
              </a:stretch>
            </a:blipFill>
          </p:spPr>
          <p:txBody>
            <a:bodyPr/>
            <a:lstStyle/>
            <a:p>
              <a:endParaRPr lang="en-PH"/>
            </a:p>
          </p:txBody>
        </p:sp>
      </p:grpSp>
      <p:sp>
        <p:nvSpPr>
          <p:cNvPr id="4" name="Freeform 4">
            <a:extLst>
              <a:ext uri="{FF2B5EF4-FFF2-40B4-BE49-F238E27FC236}">
                <a16:creationId xmlns:a16="http://schemas.microsoft.com/office/drawing/2014/main" id="{BA2C836A-F7A7-3385-7BFE-7741DE20A199}"/>
              </a:ext>
            </a:extLst>
          </p:cNvPr>
          <p:cNvSpPr/>
          <p:nvPr/>
        </p:nvSpPr>
        <p:spPr>
          <a:xfrm>
            <a:off x="-1533764" y="-809198"/>
            <a:ext cx="21355529" cy="2309324"/>
          </a:xfrm>
          <a:custGeom>
            <a:avLst/>
            <a:gdLst/>
            <a:ahLst/>
            <a:cxnLst/>
            <a:rect l="l" t="t" r="r" b="b"/>
            <a:pathLst>
              <a:path w="21355529" h="2309324">
                <a:moveTo>
                  <a:pt x="0" y="0"/>
                </a:moveTo>
                <a:lnTo>
                  <a:pt x="21355528" y="0"/>
                </a:lnTo>
                <a:lnTo>
                  <a:pt x="21355528" y="2309324"/>
                </a:lnTo>
                <a:lnTo>
                  <a:pt x="0" y="2309324"/>
                </a:lnTo>
                <a:lnTo>
                  <a:pt x="0" y="0"/>
                </a:lnTo>
                <a:close/>
              </a:path>
            </a:pathLst>
          </a:custGeom>
          <a:blipFill>
            <a:blip r:embed="rId3"/>
            <a:stretch>
              <a:fillRect t="-32190" b="-431908"/>
            </a:stretch>
          </a:blipFill>
        </p:spPr>
        <p:txBody>
          <a:bodyPr/>
          <a:lstStyle/>
          <a:p>
            <a:endParaRPr lang="en-PH"/>
          </a:p>
        </p:txBody>
      </p:sp>
      <p:sp>
        <p:nvSpPr>
          <p:cNvPr id="5" name="Freeform 5">
            <a:extLst>
              <a:ext uri="{FF2B5EF4-FFF2-40B4-BE49-F238E27FC236}">
                <a16:creationId xmlns:a16="http://schemas.microsoft.com/office/drawing/2014/main" id="{BDC46EE9-D6F5-A8C8-1383-658A0C6CCEF8}"/>
              </a:ext>
            </a:extLst>
          </p:cNvPr>
          <p:cNvSpPr/>
          <p:nvPr/>
        </p:nvSpPr>
        <p:spPr>
          <a:xfrm flipV="1">
            <a:off x="-670433" y="4987851"/>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a:extLst>
              <a:ext uri="{FF2B5EF4-FFF2-40B4-BE49-F238E27FC236}">
                <a16:creationId xmlns:a16="http://schemas.microsoft.com/office/drawing/2014/main" id="{C6E56633-298E-F686-0D99-6C80253803B1}"/>
              </a:ext>
            </a:extLst>
          </p:cNvPr>
          <p:cNvSpPr/>
          <p:nvPr/>
        </p:nvSpPr>
        <p:spPr>
          <a:xfrm>
            <a:off x="405915" y="335939"/>
            <a:ext cx="17476170" cy="992753"/>
          </a:xfrm>
          <a:custGeom>
            <a:avLst/>
            <a:gdLst/>
            <a:ahLst/>
            <a:cxnLst/>
            <a:rect l="l" t="t" r="r" b="b"/>
            <a:pathLst>
              <a:path w="17476170" h="992753">
                <a:moveTo>
                  <a:pt x="0" y="0"/>
                </a:moveTo>
                <a:lnTo>
                  <a:pt x="17476170" y="0"/>
                </a:lnTo>
                <a:lnTo>
                  <a:pt x="17476170" y="992753"/>
                </a:lnTo>
                <a:lnTo>
                  <a:pt x="0" y="992753"/>
                </a:lnTo>
                <a:lnTo>
                  <a:pt x="0" y="0"/>
                </a:lnTo>
                <a:close/>
              </a:path>
            </a:pathLst>
          </a:custGeom>
          <a:blipFill>
            <a:blip r:embed="rId6"/>
            <a:stretch>
              <a:fillRect t="-23348" b="-23348"/>
            </a:stretch>
          </a:blipFill>
        </p:spPr>
        <p:txBody>
          <a:bodyPr/>
          <a:lstStyle/>
          <a:p>
            <a:endParaRPr lang="en-PH"/>
          </a:p>
        </p:txBody>
      </p:sp>
      <p:sp>
        <p:nvSpPr>
          <p:cNvPr id="8" name="TextBox 8">
            <a:extLst>
              <a:ext uri="{FF2B5EF4-FFF2-40B4-BE49-F238E27FC236}">
                <a16:creationId xmlns:a16="http://schemas.microsoft.com/office/drawing/2014/main" id="{8CBCA5F4-6660-1C1C-DB15-49BCF7DBB375}"/>
              </a:ext>
            </a:extLst>
          </p:cNvPr>
          <p:cNvSpPr txBox="1"/>
          <p:nvPr/>
        </p:nvSpPr>
        <p:spPr>
          <a:xfrm>
            <a:off x="405915" y="4471576"/>
            <a:ext cx="6494456" cy="1449115"/>
          </a:xfrm>
          <a:prstGeom prst="rect">
            <a:avLst/>
          </a:prstGeom>
        </p:spPr>
        <p:txBody>
          <a:bodyPr wrap="square" lIns="0" tIns="0" rIns="0" bIns="0" rtlCol="0" anchor="t">
            <a:spAutoFit/>
          </a:bodyPr>
          <a:lstStyle/>
          <a:p>
            <a:pPr>
              <a:lnSpc>
                <a:spcPts val="11340"/>
              </a:lnSpc>
            </a:pPr>
            <a:r>
              <a:rPr lang="en-US" sz="10000" b="1" dirty="0">
                <a:solidFill>
                  <a:srgbClr val="FFFF00"/>
                </a:solidFill>
                <a:latin typeface="Century Gothic" panose="020B0502020202020204" pitchFamily="34" charset="0"/>
                <a:ea typeface="Garet ExtraBold"/>
                <a:cs typeface="Garet ExtraBold"/>
                <a:sym typeface="Garet ExtraBold"/>
              </a:rPr>
              <a:t>OVERVIEW</a:t>
            </a:r>
          </a:p>
        </p:txBody>
      </p:sp>
      <p:sp>
        <p:nvSpPr>
          <p:cNvPr id="10" name="Freeform 10">
            <a:extLst>
              <a:ext uri="{FF2B5EF4-FFF2-40B4-BE49-F238E27FC236}">
                <a16:creationId xmlns:a16="http://schemas.microsoft.com/office/drawing/2014/main" id="{06CAF0DA-A75A-B66A-C0CB-50AB30F8E848}"/>
              </a:ext>
            </a:extLst>
          </p:cNvPr>
          <p:cNvSpPr/>
          <p:nvPr/>
        </p:nvSpPr>
        <p:spPr>
          <a:xfrm rot="-10800000" flipV="1">
            <a:off x="15505789" y="1500126"/>
            <a:ext cx="2791736" cy="3643374"/>
          </a:xfrm>
          <a:custGeom>
            <a:avLst/>
            <a:gdLst/>
            <a:ahLst/>
            <a:cxnLst/>
            <a:rect l="l" t="t" r="r" b="b"/>
            <a:pathLst>
              <a:path w="2791736" h="3643374">
                <a:moveTo>
                  <a:pt x="0" y="3643374"/>
                </a:moveTo>
                <a:lnTo>
                  <a:pt x="2791736" y="3643374"/>
                </a:lnTo>
                <a:lnTo>
                  <a:pt x="2791736" y="0"/>
                </a:lnTo>
                <a:lnTo>
                  <a:pt x="0" y="0"/>
                </a:lnTo>
                <a:lnTo>
                  <a:pt x="0" y="364337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TextBox 7">
            <a:extLst>
              <a:ext uri="{FF2B5EF4-FFF2-40B4-BE49-F238E27FC236}">
                <a16:creationId xmlns:a16="http://schemas.microsoft.com/office/drawing/2014/main" id="{8B566010-984E-6BCF-E043-E9072D925FF0}"/>
              </a:ext>
            </a:extLst>
          </p:cNvPr>
          <p:cNvSpPr txBox="1"/>
          <p:nvPr/>
        </p:nvSpPr>
        <p:spPr>
          <a:xfrm>
            <a:off x="437292" y="2244545"/>
            <a:ext cx="7194828" cy="1828706"/>
          </a:xfrm>
          <a:prstGeom prst="rect">
            <a:avLst/>
          </a:prstGeom>
        </p:spPr>
        <p:txBody>
          <a:bodyPr wrap="square" lIns="0" tIns="0" rIns="0" bIns="0" rtlCol="0" anchor="t">
            <a:spAutoFit/>
          </a:bodyPr>
          <a:lstStyle/>
          <a:p>
            <a:pPr>
              <a:lnSpc>
                <a:spcPts val="4900"/>
              </a:lnSpc>
            </a:pPr>
            <a:r>
              <a:rPr lang="en-US" sz="3600" dirty="0">
                <a:solidFill>
                  <a:srgbClr val="FFFFFF"/>
                </a:solidFill>
                <a:latin typeface="Century Gothic" panose="020B0502020202020204" pitchFamily="34" charset="0"/>
                <a:ea typeface="Garet"/>
                <a:cs typeface="Garet"/>
                <a:sym typeface="Garet"/>
              </a:rPr>
              <a:t>COLLABORATIVE EXPERTISE SESSION (CES) GUIDE ON</a:t>
            </a:r>
          </a:p>
          <a:p>
            <a:pPr>
              <a:lnSpc>
                <a:spcPts val="4900"/>
              </a:lnSpc>
            </a:pPr>
            <a:r>
              <a:rPr lang="en-US" sz="3600" b="1" dirty="0">
                <a:solidFill>
                  <a:srgbClr val="FFFFFF"/>
                </a:solidFill>
                <a:latin typeface="Century Gothic" panose="020B0502020202020204" pitchFamily="34" charset="0"/>
                <a:ea typeface="Garet ExtraBold"/>
                <a:cs typeface="Garet ExtraBold"/>
                <a:sym typeface="Garet ExtraBold"/>
              </a:rPr>
              <a:t>WORK-BASED LEARNING</a:t>
            </a:r>
          </a:p>
        </p:txBody>
      </p:sp>
    </p:spTree>
    <p:extLst>
      <p:ext uri="{BB962C8B-B14F-4D97-AF65-F5344CB8AC3E}">
        <p14:creationId xmlns:p14="http://schemas.microsoft.com/office/powerpoint/2010/main" val="1134783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47A940-FB7F-D1DA-6CAA-9866300D978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B56E8CB-F0F8-5AF6-9B27-32D5AA697676}"/>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D675DED7-AF80-4228-DDAB-4B547A5C9555}"/>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AA17569-CD93-FA00-ACE0-67EA0B6762A5}"/>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D1123BF7-71DE-099B-7CF9-15FFC8E39637}"/>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072659E3-54C4-6BF7-D4DC-9E0C7946EFE3}"/>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E0539508-0C71-A747-4829-D9FF69D9D357}"/>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BEFB6476-D624-40F2-0D25-0E2502344DC0}"/>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587450ED-83FF-6BA9-E226-96636BC1A334}"/>
              </a:ext>
            </a:extLst>
          </p:cNvPr>
          <p:cNvSpPr txBox="1"/>
          <p:nvPr/>
        </p:nvSpPr>
        <p:spPr>
          <a:xfrm>
            <a:off x="1485900" y="2771842"/>
            <a:ext cx="15316200" cy="4401205"/>
          </a:xfrm>
          <a:prstGeom prst="rect">
            <a:avLst/>
          </a:prstGeom>
          <a:noFill/>
        </p:spPr>
        <p:txBody>
          <a:bodyPr wrap="square">
            <a:spAutoFit/>
          </a:bodyPr>
          <a:lstStyle/>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Ensure CV/bio-data contents are updated, accurate, and truthful. Highlight notable contributions without exaggeration. Check for errors in spelling, grammar, and formatting to maintain professionalism. Verify personal details, such as address, contact number, and marital status, are current.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After 10 minutes of updating their CVs/bio-data, have members exchange and review each other’s work for five (5) minutes, offering clarifications or suggestions for improvement. </a:t>
            </a:r>
          </a:p>
          <a:p>
            <a:pPr marL="514350" indent="-514350">
              <a:buFont typeface="+mj-lt"/>
              <a:buAutoNum type="arabicPeriod" startAt="4"/>
            </a:pPr>
            <a:r>
              <a:rPr lang="en-US" sz="3500" b="0" i="0" u="none" strike="noStrike" baseline="0" dirty="0">
                <a:solidFill>
                  <a:srgbClr val="000000"/>
                </a:solidFill>
                <a:latin typeface="Calibri" panose="020F0502020204030204" pitchFamily="34" charset="0"/>
              </a:rPr>
              <a:t>Return CVs to their owners and provide feedback using the Sandwich Method. </a:t>
            </a:r>
            <a:endParaRPr lang="en-PH" sz="3500" dirty="0"/>
          </a:p>
        </p:txBody>
      </p:sp>
    </p:spTree>
    <p:extLst>
      <p:ext uri="{BB962C8B-B14F-4D97-AF65-F5344CB8AC3E}">
        <p14:creationId xmlns:p14="http://schemas.microsoft.com/office/powerpoint/2010/main" val="2932983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0A1E4-D391-55D0-7210-D9D50F6F42A6}"/>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D7C716A-8B45-0688-17A2-A55192CE113D}"/>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2383B65D-8274-1A76-A773-F9AF41EC428A}"/>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09BBA3D3-B65C-3076-8D8A-2F863452AC14}"/>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45584D9A-E78A-74DD-7F84-F6CD558FD874}"/>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411541F0-6E49-C9AD-A5AC-C2F1B39A0504}"/>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6EB9EA15-36A9-5F65-04B5-E623802508FD}"/>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4DE41A3E-A52B-A3F7-5EC5-E50DD19E20F2}"/>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11" name="TextBox 10">
            <a:extLst>
              <a:ext uri="{FF2B5EF4-FFF2-40B4-BE49-F238E27FC236}">
                <a16:creationId xmlns:a16="http://schemas.microsoft.com/office/drawing/2014/main" id="{CEBABAE8-D977-AE1F-E4A4-75C9FD4DFFCF}"/>
              </a:ext>
            </a:extLst>
          </p:cNvPr>
          <p:cNvSpPr txBox="1"/>
          <p:nvPr/>
        </p:nvSpPr>
        <p:spPr>
          <a:xfrm>
            <a:off x="914401" y="1817690"/>
            <a:ext cx="6220769" cy="7094250"/>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Application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[Total: 25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Say: </a:t>
            </a:r>
            <a:r>
              <a:rPr lang="en-US" sz="3500" b="0" i="0" u="none" strike="noStrike" baseline="0" dirty="0">
                <a:solidFill>
                  <a:srgbClr val="000000"/>
                </a:solidFill>
                <a:latin typeface="Calibri" panose="020F0502020204030204" pitchFamily="34" charset="0"/>
              </a:rPr>
              <a:t>We now proceed to the final graphic organizer. In the previous sessions, you have tried filling out graphic organizers by group, pair, or triad. Now, it is time for you to try it out on your own. You have ten minutes to fill out your individual graphic organizers. Have fun! </a:t>
            </a:r>
            <a:endParaRPr lang="en-PH" sz="3500" dirty="0"/>
          </a:p>
        </p:txBody>
      </p:sp>
      <p:pic>
        <p:nvPicPr>
          <p:cNvPr id="13" name="Picture 12">
            <a:extLst>
              <a:ext uri="{FF2B5EF4-FFF2-40B4-BE49-F238E27FC236}">
                <a16:creationId xmlns:a16="http://schemas.microsoft.com/office/drawing/2014/main" id="{2928C4EF-2FF8-BD24-D3C7-EC4A40C18ECE}"/>
              </a:ext>
            </a:extLst>
          </p:cNvPr>
          <p:cNvPicPr>
            <a:picLocks noChangeAspect="1"/>
          </p:cNvPicPr>
          <p:nvPr/>
        </p:nvPicPr>
        <p:blipFill>
          <a:blip r:embed="rId7"/>
          <a:srcRect t="7866"/>
          <a:stretch/>
        </p:blipFill>
        <p:spPr>
          <a:xfrm>
            <a:off x="7135170" y="2113282"/>
            <a:ext cx="10656818" cy="6380681"/>
          </a:xfrm>
          <a:prstGeom prst="rect">
            <a:avLst/>
          </a:prstGeom>
        </p:spPr>
      </p:pic>
    </p:spTree>
    <p:extLst>
      <p:ext uri="{BB962C8B-B14F-4D97-AF65-F5344CB8AC3E}">
        <p14:creationId xmlns:p14="http://schemas.microsoft.com/office/powerpoint/2010/main" val="16565147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128B23-43EC-CA44-179E-6A32FB85E41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6C25AACD-8C48-C3E1-DFCB-8EE4AE8BC0A2}"/>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AD701C45-B3FD-BC49-099B-64EC749EEDC7}"/>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F080DA8C-173E-B68F-E37C-36F5FF98EBDD}"/>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9486EC6F-A986-5D62-3372-A471EADC9F45}"/>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7379A9FF-78EA-ED18-64B3-AA1AB54FA180}"/>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755F925F-E58D-7E52-5087-EDB9AB4C8F92}"/>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5819876B-70EF-D481-C1B8-CB26AB90081F}"/>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32282E3D-27CE-5D45-014F-B06A75E161CF}"/>
              </a:ext>
            </a:extLst>
          </p:cNvPr>
          <p:cNvSpPr txBox="1"/>
          <p:nvPr/>
        </p:nvSpPr>
        <p:spPr>
          <a:xfrm>
            <a:off x="990600" y="2230976"/>
            <a:ext cx="16916400" cy="6555641"/>
          </a:xfrm>
          <a:prstGeom prst="rect">
            <a:avLst/>
          </a:prstGeom>
          <a:noFill/>
        </p:spPr>
        <p:txBody>
          <a:bodyPr wrap="square">
            <a:spAutoFit/>
          </a:bodyPr>
          <a:lstStyle/>
          <a:p>
            <a:pPr marL="514350" indent="-514350">
              <a:buFont typeface="+mj-lt"/>
              <a:buAutoNum type="arabicPeriod" startAt="2"/>
            </a:pPr>
            <a:r>
              <a:rPr lang="en-US" sz="3000" b="1" i="0" u="none" strike="noStrike" baseline="0" dirty="0">
                <a:solidFill>
                  <a:srgbClr val="000000"/>
                </a:solidFill>
                <a:latin typeface="Calibri" panose="020F0502020204030204" pitchFamily="34" charset="0"/>
              </a:rPr>
              <a:t>Exchange and Review: </a:t>
            </a:r>
            <a:r>
              <a:rPr lang="en-US" sz="3000" b="0" i="0" u="none" strike="noStrike" baseline="0" dirty="0">
                <a:solidFill>
                  <a:srgbClr val="000000"/>
                </a:solidFill>
                <a:latin typeface="Calibri" panose="020F0502020204030204" pitchFamily="34" charset="0"/>
              </a:rPr>
              <a:t>After 10 minutes, have CES members exchange graphic organizers with their seatmates. Allow 10 minutes for review, noting good practices, and providing suggestions for improvement. </a:t>
            </a:r>
          </a:p>
          <a:p>
            <a:pPr marL="514350" indent="-514350">
              <a:buFont typeface="+mj-lt"/>
              <a:buAutoNum type="arabicPeriod" startAt="2"/>
            </a:pPr>
            <a:r>
              <a:rPr lang="en-US" sz="3000" b="1" i="0" u="none" strike="noStrike" baseline="0" dirty="0">
                <a:solidFill>
                  <a:srgbClr val="000000"/>
                </a:solidFill>
                <a:latin typeface="Calibri" panose="020F0502020204030204" pitchFamily="34" charset="0"/>
              </a:rPr>
              <a:t>Share and Discuss: </a:t>
            </a:r>
            <a:r>
              <a:rPr lang="en-US" sz="3000" b="0" i="0" u="none" strike="noStrike" baseline="0" dirty="0">
                <a:solidFill>
                  <a:srgbClr val="000000"/>
                </a:solidFill>
                <a:latin typeface="Calibri" panose="020F0502020204030204" pitchFamily="34" charset="0"/>
              </a:rPr>
              <a:t>Return graphic organizers to the owners. Invite up to three volunteers to share their work and any feedback received, with a brief discussion if time permits. </a:t>
            </a:r>
          </a:p>
          <a:p>
            <a:pPr marL="514350" indent="-514350">
              <a:buFont typeface="+mj-lt"/>
              <a:buAutoNum type="arabicPeriod" startAt="2"/>
            </a:pPr>
            <a:r>
              <a:rPr lang="en-US" sz="3000" b="1" i="0" u="none" strike="noStrike" baseline="0" dirty="0">
                <a:solidFill>
                  <a:srgbClr val="000000"/>
                </a:solidFill>
                <a:latin typeface="Calibri" panose="020F0502020204030204" pitchFamily="34" charset="0"/>
              </a:rPr>
              <a:t>Document Insights: </a:t>
            </a:r>
            <a:r>
              <a:rPr lang="en-US" sz="3000" b="0" i="0" u="none" strike="noStrike" baseline="0" dirty="0">
                <a:solidFill>
                  <a:srgbClr val="000000"/>
                </a:solidFill>
                <a:latin typeface="Calibri" panose="020F0502020204030204" pitchFamily="34" charset="0"/>
              </a:rPr>
              <a:t>Encourage members to take photos or notes of key takeaways to apply to their own graphic organizers. </a:t>
            </a:r>
          </a:p>
          <a:p>
            <a:pPr marL="514350" indent="-514350">
              <a:buFont typeface="+mj-lt"/>
              <a:buAutoNum type="arabicPeriod" startAt="2"/>
            </a:pPr>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It is good to see how much you as CES members and Work-Based Learning facilitators have learned in the past sessions. </a:t>
            </a:r>
          </a:p>
          <a:p>
            <a:pPr marL="514350" indent="-514350">
              <a:buFont typeface="+mj-lt"/>
              <a:buAutoNum type="arabicPeriod" startAt="2"/>
            </a:pPr>
            <a:endParaRPr lang="en-US" sz="3000" b="0" i="0" u="none" strike="noStrike" baseline="0" dirty="0">
              <a:solidFill>
                <a:srgbClr val="000000"/>
              </a:solidFill>
              <a:latin typeface="Calibri" panose="020F0502020204030204" pitchFamily="34" charset="0"/>
            </a:endParaRPr>
          </a:p>
          <a:p>
            <a:r>
              <a:rPr lang="en-US" sz="3000" b="0" i="0" u="none" strike="noStrike" baseline="0" dirty="0">
                <a:solidFill>
                  <a:srgbClr val="000000"/>
                </a:solidFill>
                <a:latin typeface="Calibri" panose="020F0502020204030204" pitchFamily="34" charset="0"/>
              </a:rPr>
              <a:t>(</a:t>
            </a:r>
            <a:r>
              <a:rPr lang="en-US" sz="3000" b="1" i="0" u="none" strike="noStrike" baseline="0" dirty="0">
                <a:solidFill>
                  <a:srgbClr val="000000"/>
                </a:solidFill>
                <a:latin typeface="Calibri" panose="020F0502020204030204" pitchFamily="34" charset="0"/>
              </a:rPr>
              <a:t>Note to the CES facilitator</a:t>
            </a:r>
            <a:r>
              <a:rPr lang="en-US" sz="3000" b="0" i="0" u="none" strike="noStrike" baseline="0" dirty="0">
                <a:solidFill>
                  <a:srgbClr val="000000"/>
                </a:solidFill>
                <a:latin typeface="Calibri" panose="020F0502020204030204" pitchFamily="34" charset="0"/>
              </a:rPr>
              <a:t>: You may include some more personalized feedback on the overall quality of the graphic organizers so far, if appropriate. Use the Sandwich Method when giving feedback.) </a:t>
            </a:r>
          </a:p>
          <a:p>
            <a:endParaRPr lang="en-US" sz="3000" dirty="0">
              <a:solidFill>
                <a:srgbClr val="000000"/>
              </a:solidFill>
              <a:latin typeface="Calibri" panose="020F0502020204030204" pitchFamily="34" charset="0"/>
            </a:endParaRPr>
          </a:p>
          <a:p>
            <a:r>
              <a:rPr lang="en-US" sz="3000" b="1" i="0" u="none" strike="noStrike" baseline="0" dirty="0">
                <a:solidFill>
                  <a:srgbClr val="000000"/>
                </a:solidFill>
                <a:latin typeface="Calibri" panose="020F0502020204030204" pitchFamily="34" charset="0"/>
              </a:rPr>
              <a:t>Say: </a:t>
            </a:r>
            <a:r>
              <a:rPr lang="en-US" sz="3000" b="0" i="0" u="none" strike="noStrike" baseline="0" dirty="0">
                <a:solidFill>
                  <a:srgbClr val="000000"/>
                </a:solidFill>
                <a:latin typeface="Calibri" panose="020F0502020204030204" pitchFamily="34" charset="0"/>
              </a:rPr>
              <a:t>I hope that these notes will be helpful to you as you facilitate your sessions with the ALS learners. </a:t>
            </a:r>
            <a:endParaRPr lang="en-PH" sz="3000" dirty="0"/>
          </a:p>
        </p:txBody>
      </p:sp>
    </p:spTree>
    <p:extLst>
      <p:ext uri="{BB962C8B-B14F-4D97-AF65-F5344CB8AC3E}">
        <p14:creationId xmlns:p14="http://schemas.microsoft.com/office/powerpoint/2010/main" val="7524197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B3FE80-A71B-2694-A470-3CDA68D906C9}"/>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DDACA76C-4723-7872-C86E-B160FD5A589A}"/>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CC3B56F3-DC54-F683-783D-5AE936D3EE70}"/>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2E6BB2F0-9B2E-09E5-8734-5A168A59E7B7}"/>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111F847A-9501-40E5-287F-63E3CE77546C}"/>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CE186EE2-D91C-2CCA-884B-65452D624868}"/>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EFDD692-9A6A-62D3-4362-21B5CB735340}"/>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BABF1EF0-7964-BFCC-73F3-D9E27197F648}"/>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FB55851D-E942-FDD9-94D1-A0805B0A76CA}"/>
              </a:ext>
            </a:extLst>
          </p:cNvPr>
          <p:cNvSpPr txBox="1"/>
          <p:nvPr/>
        </p:nvSpPr>
        <p:spPr>
          <a:xfrm>
            <a:off x="1219200" y="1769312"/>
            <a:ext cx="16040100" cy="7478970"/>
          </a:xfrm>
          <a:prstGeom prst="rect">
            <a:avLst/>
          </a:prstGeom>
          <a:noFill/>
        </p:spPr>
        <p:txBody>
          <a:bodyPr wrap="square">
            <a:spAutoFit/>
          </a:bodyPr>
          <a:lstStyle/>
          <a:p>
            <a:r>
              <a:rPr lang="en-PH" sz="3000" b="1" i="1" u="none" strike="noStrike" baseline="0" dirty="0">
                <a:solidFill>
                  <a:srgbClr val="000000"/>
                </a:solidFill>
                <a:latin typeface="Calibri" panose="020F0502020204030204" pitchFamily="34" charset="0"/>
              </a:rPr>
              <a:t>Assessment Administration Tips </a:t>
            </a:r>
            <a:endParaRPr lang="en-PH" sz="3000" b="0" i="0" u="none" strike="noStrike" baseline="0" dirty="0">
              <a:solidFill>
                <a:srgbClr val="000000"/>
              </a:solidFill>
              <a:latin typeface="Calibri" panose="020F0502020204030204" pitchFamily="34" charset="0"/>
            </a:endParaRPr>
          </a:p>
          <a:p>
            <a:r>
              <a:rPr lang="en-PH" sz="3000" b="0" i="0" u="none" strike="noStrike" baseline="0" dirty="0">
                <a:solidFill>
                  <a:srgbClr val="000000"/>
                </a:solidFill>
                <a:latin typeface="Calibri" panose="020F0502020204030204" pitchFamily="34" charset="0"/>
              </a:rPr>
              <a:t>[Total: 10 minutes] </a:t>
            </a:r>
          </a:p>
          <a:p>
            <a:endParaRPr lang="en-PH" sz="30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Complete Assessments: </a:t>
            </a:r>
            <a:r>
              <a:rPr lang="en-US" sz="3000" b="0" i="0" u="none" strike="noStrike" baseline="0" dirty="0">
                <a:solidFill>
                  <a:srgbClr val="000000"/>
                </a:solidFill>
                <a:latin typeface="Calibri" panose="020F0502020204030204" pitchFamily="34" charset="0"/>
              </a:rPr>
              <a:t>Have CES members complete the Module 5 End-of-Module Assessment to check understanding. Discuss common errors and clarify misunderstandings. Encourage personal reflections using the reflection sheet.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Reflection and Post-Test: </a:t>
            </a:r>
            <a:r>
              <a:rPr lang="en-US" sz="3000" b="0" i="0" u="none" strike="noStrike" baseline="0" dirty="0">
                <a:solidFill>
                  <a:srgbClr val="000000"/>
                </a:solidFill>
                <a:latin typeface="Calibri" panose="020F0502020204030204" pitchFamily="34" charset="0"/>
              </a:rPr>
              <a:t>Guide learners through the single Reflection Sheet, End-of-Module Assessment, and Work-Based Learning Post-Test, emphasizing that the post-test is not graded but highlights growth. Use the answer key for discussions.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Celebrate Achievements: </a:t>
            </a:r>
            <a:r>
              <a:rPr lang="en-US" sz="3000" b="0" i="0" u="none" strike="noStrike" baseline="0" dirty="0">
                <a:solidFill>
                  <a:srgbClr val="000000"/>
                </a:solidFill>
                <a:latin typeface="Calibri" panose="020F0502020204030204" pitchFamily="34" charset="0"/>
              </a:rPr>
              <a:t>Congratulate learners on completing Work-Based Learning, recap highlights, and commend their dedication to boost confidence.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Encourage Reflection: </a:t>
            </a:r>
            <a:r>
              <a:rPr lang="en-US" sz="3000" b="0" i="0" u="none" strike="noStrike" baseline="0" dirty="0">
                <a:solidFill>
                  <a:srgbClr val="000000"/>
                </a:solidFill>
                <a:latin typeface="Calibri" panose="020F0502020204030204" pitchFamily="34" charset="0"/>
              </a:rPr>
              <a:t>Urge learners to honestly capture thoughts in the Reflection Sheet. Note shared experiences and feedback for future sessions.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Empower Continued Learning: </a:t>
            </a:r>
            <a:r>
              <a:rPr lang="en-US" sz="3000" b="0" i="0" u="none" strike="noStrike" baseline="0" dirty="0">
                <a:solidFill>
                  <a:srgbClr val="000000"/>
                </a:solidFill>
                <a:latin typeface="Calibri" panose="020F0502020204030204" pitchFamily="34" charset="0"/>
              </a:rPr>
              <a:t>Reinforce the use of Self-Directed ALS Life Skills Modules as independent learning resources. </a:t>
            </a:r>
          </a:p>
          <a:p>
            <a:pPr marL="514350" indent="-514350">
              <a:buFont typeface="+mj-lt"/>
              <a:buAutoNum type="arabicPeriod"/>
            </a:pPr>
            <a:r>
              <a:rPr lang="en-US" sz="3000" b="1" i="0" u="none" strike="noStrike" baseline="0" dirty="0">
                <a:solidFill>
                  <a:srgbClr val="000000"/>
                </a:solidFill>
                <a:latin typeface="Calibri" panose="020F0502020204030204" pitchFamily="34" charset="0"/>
              </a:rPr>
              <a:t>Provide Feedback: </a:t>
            </a:r>
            <a:r>
              <a:rPr lang="en-US" sz="3000" b="0" i="0" u="none" strike="noStrike" baseline="0" dirty="0">
                <a:solidFill>
                  <a:srgbClr val="000000"/>
                </a:solidFill>
                <a:latin typeface="Calibri" panose="020F0502020204030204" pitchFamily="34" charset="0"/>
              </a:rPr>
              <a:t>Offer written feedback on strengths and areas for improvement. </a:t>
            </a:r>
            <a:endParaRPr lang="en-PH" sz="3000" dirty="0"/>
          </a:p>
        </p:txBody>
      </p:sp>
    </p:spTree>
    <p:extLst>
      <p:ext uri="{BB962C8B-B14F-4D97-AF65-F5344CB8AC3E}">
        <p14:creationId xmlns:p14="http://schemas.microsoft.com/office/powerpoint/2010/main" val="3311414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EA50E9-95F4-6716-F500-1ECAEAB2E29A}"/>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58D482B2-4AB6-94A4-7A15-C5E2A52D0DDB}"/>
              </a:ext>
            </a:extLst>
          </p:cNvPr>
          <p:cNvSpPr/>
          <p:nvPr/>
        </p:nvSpPr>
        <p:spPr>
          <a:xfrm flipV="1">
            <a:off x="-2033886" y="4978326"/>
            <a:ext cx="4067772" cy="5308674"/>
          </a:xfrm>
          <a:custGeom>
            <a:avLst/>
            <a:gdLst/>
            <a:ahLst/>
            <a:cxnLst/>
            <a:rect l="l" t="t" r="r" b="b"/>
            <a:pathLst>
              <a:path w="4067772" h="5308674">
                <a:moveTo>
                  <a:pt x="0" y="5308674"/>
                </a:moveTo>
                <a:lnTo>
                  <a:pt x="4067771" y="5308674"/>
                </a:lnTo>
                <a:lnTo>
                  <a:pt x="4067771" y="0"/>
                </a:lnTo>
                <a:lnTo>
                  <a:pt x="0" y="0"/>
                </a:lnTo>
                <a:lnTo>
                  <a:pt x="0" y="530867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12" name="TextBox 6">
            <a:extLst>
              <a:ext uri="{FF2B5EF4-FFF2-40B4-BE49-F238E27FC236}">
                <a16:creationId xmlns:a16="http://schemas.microsoft.com/office/drawing/2014/main" id="{E8FD8F46-B220-E568-4F91-4A8489CAC2B5}"/>
              </a:ext>
            </a:extLst>
          </p:cNvPr>
          <p:cNvSpPr txBox="1"/>
          <p:nvPr/>
        </p:nvSpPr>
        <p:spPr>
          <a:xfrm>
            <a:off x="-685800" y="420888"/>
            <a:ext cx="7820970" cy="1107996"/>
          </a:xfrm>
          <a:prstGeom prst="rect">
            <a:avLst/>
          </a:prstGeom>
        </p:spPr>
        <p:txBody>
          <a:bodyPr wrap="square" lIns="0" tIns="0" rIns="0" bIns="0" rtlCol="0" anchor="t">
            <a:spAutoFit/>
          </a:bodyPr>
          <a:lstStyle/>
          <a:p>
            <a:pPr algn="ctr"/>
            <a:r>
              <a:rPr lang="en-US" sz="7200" b="1" dirty="0">
                <a:solidFill>
                  <a:srgbClr val="FFFFFF"/>
                </a:solidFill>
                <a:latin typeface="Century Gothic" panose="020B0502020202020204" pitchFamily="34" charset="0"/>
                <a:ea typeface="Garet ExtraBold"/>
                <a:cs typeface="Garet ExtraBold"/>
                <a:sym typeface="Garet ExtraBold"/>
              </a:rPr>
              <a:t>MODULE 1</a:t>
            </a:r>
            <a:endParaRPr lang="en-PH" sz="2400" b="1" i="0" u="none" strike="noStrike" baseline="0" dirty="0">
              <a:solidFill>
                <a:schemeClr val="bg1">
                  <a:lumMod val="85000"/>
                </a:schemeClr>
              </a:solidFill>
              <a:latin typeface="Calibri" panose="020F0502020204030204" pitchFamily="34" charset="0"/>
            </a:endParaRPr>
          </a:p>
        </p:txBody>
      </p:sp>
      <p:sp>
        <p:nvSpPr>
          <p:cNvPr id="2" name="Freeform 5">
            <a:extLst>
              <a:ext uri="{FF2B5EF4-FFF2-40B4-BE49-F238E27FC236}">
                <a16:creationId xmlns:a16="http://schemas.microsoft.com/office/drawing/2014/main" id="{55F6C106-33A6-69E8-89BC-BD5B813DAC13}"/>
              </a:ext>
            </a:extLst>
          </p:cNvPr>
          <p:cNvSpPr/>
          <p:nvPr/>
        </p:nvSpPr>
        <p:spPr>
          <a:xfrm>
            <a:off x="8499323" y="155049"/>
            <a:ext cx="9526334" cy="541154"/>
          </a:xfrm>
          <a:custGeom>
            <a:avLst/>
            <a:gdLst/>
            <a:ahLst/>
            <a:cxnLst/>
            <a:rect l="l" t="t" r="r" b="b"/>
            <a:pathLst>
              <a:path w="9526334" h="541154">
                <a:moveTo>
                  <a:pt x="0" y="0"/>
                </a:moveTo>
                <a:lnTo>
                  <a:pt x="9526334" y="0"/>
                </a:lnTo>
                <a:lnTo>
                  <a:pt x="9526334" y="541154"/>
                </a:lnTo>
                <a:lnTo>
                  <a:pt x="0" y="541154"/>
                </a:lnTo>
                <a:lnTo>
                  <a:pt x="0" y="0"/>
                </a:lnTo>
                <a:close/>
              </a:path>
            </a:pathLst>
          </a:custGeom>
          <a:blipFill>
            <a:blip r:embed="rId4"/>
            <a:stretch>
              <a:fillRect t="-23348" b="-23348"/>
            </a:stretch>
          </a:blipFill>
        </p:spPr>
        <p:txBody>
          <a:bodyPr/>
          <a:lstStyle/>
          <a:p>
            <a:endParaRPr lang="en-PH"/>
          </a:p>
        </p:txBody>
      </p:sp>
      <p:sp>
        <p:nvSpPr>
          <p:cNvPr id="7" name="TextBox 4">
            <a:extLst>
              <a:ext uri="{FF2B5EF4-FFF2-40B4-BE49-F238E27FC236}">
                <a16:creationId xmlns:a16="http://schemas.microsoft.com/office/drawing/2014/main" id="{0921606A-08D7-586F-00BB-A5FF897EDF0E}"/>
              </a:ext>
            </a:extLst>
          </p:cNvPr>
          <p:cNvSpPr txBox="1"/>
          <p:nvPr/>
        </p:nvSpPr>
        <p:spPr>
          <a:xfrm>
            <a:off x="7816488" y="9915525"/>
            <a:ext cx="10209170" cy="371475"/>
          </a:xfrm>
          <a:prstGeom prst="rect">
            <a:avLst/>
          </a:prstGeom>
        </p:spPr>
        <p:txBody>
          <a:bodyPr lIns="0" tIns="0" rIns="0" bIns="0" rtlCol="0" anchor="t">
            <a:spAutoFit/>
          </a:bodyPr>
          <a:lstStyle/>
          <a:p>
            <a:pPr algn="r">
              <a:lnSpc>
                <a:spcPts val="900"/>
              </a:lnSpc>
            </a:pPr>
            <a:r>
              <a:rPr lang="en-US" sz="1800" dirty="0">
                <a:solidFill>
                  <a:srgbClr val="003399"/>
                </a:solidFill>
                <a:latin typeface="Garet"/>
                <a:ea typeface="Garet"/>
                <a:cs typeface="Garet"/>
                <a:sym typeface="Garet"/>
              </a:rPr>
              <a:t>COLLABORATIVE EXPERTISE SESSION (CES) GUIDE ON WORK-BASED LEARNING</a:t>
            </a:r>
          </a:p>
          <a:p>
            <a:pPr algn="r">
              <a:lnSpc>
                <a:spcPts val="2520"/>
              </a:lnSpc>
            </a:pPr>
            <a:endParaRPr lang="en-US" sz="1800" dirty="0">
              <a:solidFill>
                <a:srgbClr val="003399"/>
              </a:solidFill>
              <a:latin typeface="Garet"/>
              <a:ea typeface="Garet"/>
              <a:cs typeface="Garet"/>
              <a:sym typeface="Garet"/>
            </a:endParaRPr>
          </a:p>
        </p:txBody>
      </p:sp>
      <p:grpSp>
        <p:nvGrpSpPr>
          <p:cNvPr id="4" name="Group 3">
            <a:extLst>
              <a:ext uri="{FF2B5EF4-FFF2-40B4-BE49-F238E27FC236}">
                <a16:creationId xmlns:a16="http://schemas.microsoft.com/office/drawing/2014/main" id="{9B4A3BCC-4177-285B-F355-21D46B54333E}"/>
              </a:ext>
            </a:extLst>
          </p:cNvPr>
          <p:cNvGrpSpPr/>
          <p:nvPr/>
        </p:nvGrpSpPr>
        <p:grpSpPr>
          <a:xfrm>
            <a:off x="-1905000" y="-1224668"/>
            <a:ext cx="8686800" cy="2759433"/>
            <a:chOff x="-1905000" y="-1224668"/>
            <a:chExt cx="7820970" cy="2759433"/>
          </a:xfrm>
        </p:grpSpPr>
        <p:sp>
          <p:nvSpPr>
            <p:cNvPr id="8" name="Freeform 3">
              <a:extLst>
                <a:ext uri="{FF2B5EF4-FFF2-40B4-BE49-F238E27FC236}">
                  <a16:creationId xmlns:a16="http://schemas.microsoft.com/office/drawing/2014/main" id="{2880C40A-3B78-EED3-1451-9244E9387F75}"/>
                </a:ext>
              </a:extLst>
            </p:cNvPr>
            <p:cNvSpPr/>
            <p:nvPr/>
          </p:nvSpPr>
          <p:spPr>
            <a:xfrm>
              <a:off x="-799902" y="-1224668"/>
              <a:ext cx="5829102" cy="2759433"/>
            </a:xfrm>
            <a:custGeom>
              <a:avLst/>
              <a:gdLst/>
              <a:ahLst/>
              <a:cxnLst/>
              <a:rect l="l" t="t" r="r" b="b"/>
              <a:pathLst>
                <a:path w="9943903" h="2759433">
                  <a:moveTo>
                    <a:pt x="0" y="0"/>
                  </a:moveTo>
                  <a:lnTo>
                    <a:pt x="9943903" y="0"/>
                  </a:lnTo>
                  <a:lnTo>
                    <a:pt x="9943903" y="2759434"/>
                  </a:lnTo>
                  <a:lnTo>
                    <a:pt x="0" y="27594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6">
              <a:extLst>
                <a:ext uri="{FF2B5EF4-FFF2-40B4-BE49-F238E27FC236}">
                  <a16:creationId xmlns:a16="http://schemas.microsoft.com/office/drawing/2014/main" id="{1B90ADA8-1B45-FA0B-30C4-ACDA5AA85879}"/>
                </a:ext>
              </a:extLst>
            </p:cNvPr>
            <p:cNvSpPr txBox="1"/>
            <p:nvPr/>
          </p:nvSpPr>
          <p:spPr>
            <a:xfrm>
              <a:off x="-1905000" y="190500"/>
              <a:ext cx="7820970" cy="807913"/>
            </a:xfrm>
            <a:prstGeom prst="rect">
              <a:avLst/>
            </a:prstGeom>
          </p:spPr>
          <p:txBody>
            <a:bodyPr wrap="square" lIns="0" tIns="0" rIns="0" bIns="0" rtlCol="0" anchor="t">
              <a:spAutoFit/>
            </a:bodyPr>
            <a:lstStyle/>
            <a:p>
              <a:pPr algn="ctr">
                <a:lnSpc>
                  <a:spcPts val="6299"/>
                </a:lnSpc>
              </a:pPr>
              <a:r>
                <a:rPr lang="en-US" sz="6000" b="1" dirty="0">
                  <a:solidFill>
                    <a:srgbClr val="FFFFFF"/>
                  </a:solidFill>
                  <a:latin typeface="Century Gothic" panose="020B0502020202020204" pitchFamily="34" charset="0"/>
                  <a:ea typeface="Garet ExtraBold"/>
                  <a:cs typeface="Garet ExtraBold"/>
                  <a:sym typeface="Garet ExtraBold"/>
                </a:rPr>
                <a:t>MODULE 5</a:t>
              </a:r>
            </a:p>
          </p:txBody>
        </p:sp>
      </p:grpSp>
      <p:sp>
        <p:nvSpPr>
          <p:cNvPr id="6" name="TextBox 5">
            <a:extLst>
              <a:ext uri="{FF2B5EF4-FFF2-40B4-BE49-F238E27FC236}">
                <a16:creationId xmlns:a16="http://schemas.microsoft.com/office/drawing/2014/main" id="{7ABB91FD-D8B9-806E-5BA3-054AF60EFD87}"/>
              </a:ext>
            </a:extLst>
          </p:cNvPr>
          <p:cNvSpPr txBox="1"/>
          <p:nvPr/>
        </p:nvSpPr>
        <p:spPr>
          <a:xfrm>
            <a:off x="1066800" y="1759272"/>
            <a:ext cx="16383000" cy="7632859"/>
          </a:xfrm>
          <a:prstGeom prst="rect">
            <a:avLst/>
          </a:prstGeom>
          <a:noFill/>
        </p:spPr>
        <p:txBody>
          <a:bodyPr wrap="square">
            <a:spAutoFit/>
          </a:bodyPr>
          <a:lstStyle/>
          <a:p>
            <a:r>
              <a:rPr lang="en-PH" sz="3500" b="1" i="1" u="none" strike="noStrike" baseline="0" dirty="0">
                <a:solidFill>
                  <a:srgbClr val="000000"/>
                </a:solidFill>
                <a:latin typeface="Calibri" panose="020F0502020204030204" pitchFamily="34" charset="0"/>
              </a:rPr>
              <a:t>Closing </a:t>
            </a:r>
            <a:endParaRPr lang="en-PH" sz="3500" b="0" i="0" u="none" strike="noStrike" baseline="0" dirty="0">
              <a:solidFill>
                <a:srgbClr val="000000"/>
              </a:solidFill>
              <a:latin typeface="Calibri" panose="020F0502020204030204" pitchFamily="34" charset="0"/>
            </a:endParaRPr>
          </a:p>
          <a:p>
            <a:r>
              <a:rPr lang="en-PH" sz="3500" b="0" i="0" u="none" strike="noStrike" baseline="0" dirty="0">
                <a:solidFill>
                  <a:srgbClr val="000000"/>
                </a:solidFill>
                <a:latin typeface="Calibri" panose="020F0502020204030204" pitchFamily="34" charset="0"/>
              </a:rPr>
              <a:t>[5 minutes] </a:t>
            </a:r>
          </a:p>
          <a:p>
            <a:endParaRPr lang="en-PH" sz="3500" b="0" i="0" u="none" strike="noStrike" baseline="0" dirty="0">
              <a:solidFill>
                <a:srgbClr val="000000"/>
              </a:solidFill>
              <a:latin typeface="Calibri" panose="020F0502020204030204" pitchFamily="34" charset="0"/>
            </a:endParaRP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Reflect on Learnings: </a:t>
            </a:r>
            <a:r>
              <a:rPr lang="en-US" sz="3500" b="0" i="0" u="none" strike="noStrike" baseline="0" dirty="0">
                <a:solidFill>
                  <a:srgbClr val="000000"/>
                </a:solidFill>
                <a:latin typeface="Calibri" panose="020F0502020204030204" pitchFamily="34" charset="0"/>
              </a:rPr>
              <a:t>Ask CES members to recall knowledge and experiences from the sessions.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Identify an Aha! Moment: </a:t>
            </a:r>
            <a:r>
              <a:rPr lang="en-US" sz="3500" b="0" i="0" u="none" strike="noStrike" baseline="0" dirty="0">
                <a:solidFill>
                  <a:srgbClr val="000000"/>
                </a:solidFill>
                <a:latin typeface="Calibri" panose="020F0502020204030204" pitchFamily="34" charset="0"/>
              </a:rPr>
              <a:t>Encourage them to note a key learning or experience to carry forward in facilitating Work-Based Learning activities.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Document Insights: </a:t>
            </a:r>
            <a:r>
              <a:rPr lang="en-US" sz="3500" b="0" i="0" u="none" strike="noStrike" baseline="0" dirty="0">
                <a:solidFill>
                  <a:srgbClr val="000000"/>
                </a:solidFill>
                <a:latin typeface="Calibri" panose="020F0502020204030204" pitchFamily="34" charset="0"/>
              </a:rPr>
              <a:t>Have them write their Aha! Moment in their facilitator’s notes.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Review Objectives: </a:t>
            </a:r>
            <a:r>
              <a:rPr lang="en-US" sz="3500" b="0" i="0" u="none" strike="noStrike" baseline="0" dirty="0">
                <a:solidFill>
                  <a:srgbClr val="000000"/>
                </a:solidFill>
                <a:latin typeface="Calibri" panose="020F0502020204030204" pitchFamily="34" charset="0"/>
              </a:rPr>
              <a:t>Discuss session objectives and confirm if they were met.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Complete Assessment: </a:t>
            </a:r>
            <a:r>
              <a:rPr lang="en-US" sz="3500" b="0" i="0" u="none" strike="noStrike" baseline="0" dirty="0">
                <a:solidFill>
                  <a:srgbClr val="000000"/>
                </a:solidFill>
                <a:latin typeface="Calibri" panose="020F0502020204030204" pitchFamily="34" charset="0"/>
              </a:rPr>
              <a:t>Administer the Post-CES Competency Assessment Checklist (Annex B).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Express Gratitude: </a:t>
            </a:r>
            <a:r>
              <a:rPr lang="en-US" sz="3500" b="0" i="0" u="none" strike="noStrike" baseline="0" dirty="0">
                <a:solidFill>
                  <a:srgbClr val="000000"/>
                </a:solidFill>
                <a:latin typeface="Calibri" panose="020F0502020204030204" pitchFamily="34" charset="0"/>
              </a:rPr>
              <a:t>Thank and congratulate CES members for completing the sessions. </a:t>
            </a:r>
          </a:p>
          <a:p>
            <a:pPr marL="514350" indent="-514350">
              <a:buFont typeface="+mj-lt"/>
              <a:buAutoNum type="arabicPeriod"/>
            </a:pPr>
            <a:r>
              <a:rPr lang="en-US" sz="3500" b="1" i="0" u="none" strike="noStrike" baseline="0" dirty="0">
                <a:solidFill>
                  <a:srgbClr val="000000"/>
                </a:solidFill>
                <a:latin typeface="Calibri" panose="020F0502020204030204" pitchFamily="34" charset="0"/>
              </a:rPr>
              <a:t>Encourage Continued Growth: </a:t>
            </a:r>
            <a:r>
              <a:rPr lang="en-US" sz="3500" b="0" i="0" u="none" strike="noStrike" baseline="0" dirty="0">
                <a:solidFill>
                  <a:srgbClr val="000000"/>
                </a:solidFill>
                <a:latin typeface="Calibri" panose="020F0502020204030204" pitchFamily="34" charset="0"/>
              </a:rPr>
              <a:t>Urge them to explore the Facilitator’s Guide Information Sheets to enhance their skills further. </a:t>
            </a:r>
            <a:endParaRPr lang="en-PH" sz="3500" dirty="0"/>
          </a:p>
        </p:txBody>
      </p:sp>
    </p:spTree>
    <p:extLst>
      <p:ext uri="{BB962C8B-B14F-4D97-AF65-F5344CB8AC3E}">
        <p14:creationId xmlns:p14="http://schemas.microsoft.com/office/powerpoint/2010/main" val="3048835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9011</Words>
  <Application>Microsoft Office PowerPoint</Application>
  <PresentationFormat>Custom</PresentationFormat>
  <Paragraphs>854</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O2 WBL &amp; BYOB CES (Presentation)</dc:title>
  <cp:lastModifiedBy>Kaylene Fernandez</cp:lastModifiedBy>
  <cp:revision>34</cp:revision>
  <dcterms:created xsi:type="dcterms:W3CDTF">2006-08-16T00:00:00Z</dcterms:created>
  <dcterms:modified xsi:type="dcterms:W3CDTF">2025-02-07T07:58:22Z</dcterms:modified>
  <dc:identifier>DAGdXTsCTLw</dc:identifier>
</cp:coreProperties>
</file>